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  <p:sldMasterId id="2147483684" r:id="rId7"/>
  </p:sldMasterIdLst>
  <p:notesMasterIdLst>
    <p:notesMasterId r:id="rId24"/>
  </p:notesMasterIdLst>
  <p:handoutMasterIdLst>
    <p:handoutMasterId r:id="rId25"/>
  </p:handoutMasterIdLst>
  <p:sldIdLst>
    <p:sldId id="270" r:id="rId8"/>
    <p:sldId id="257" r:id="rId9"/>
    <p:sldId id="260" r:id="rId10"/>
    <p:sldId id="261" r:id="rId11"/>
    <p:sldId id="262" r:id="rId12"/>
    <p:sldId id="263" r:id="rId13"/>
    <p:sldId id="279" r:id="rId14"/>
    <p:sldId id="264" r:id="rId15"/>
    <p:sldId id="267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3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114" y="-51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03mg\AppData\Local\Microsoft\Windows\Temporary%20Internet%20Files\Content.Outlook\K73YB415\Pennine%20Acute%20-%20break%20the%20ru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defRPr>
            </a:pPr>
            <a:r>
              <a:rPr lang="en-GB">
                <a:latin typeface="Comic Sans MS" panose="030F0702030302020204" pitchFamily="66" charset="0"/>
              </a:rPr>
              <a:t>Results</a:t>
            </a:r>
          </a:p>
        </c:rich>
      </c:tx>
      <c:layout>
        <c:manualLayout>
          <c:xMode val="edge"/>
          <c:yMode val="edge"/>
          <c:x val="0.19395885811310587"/>
          <c:y val="3.9603960396039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73-4D54-84D6-1B5EC2A9420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73-4D54-84D6-1B5EC2A9420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73-4D54-84D6-1B5EC2A9420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73-4D54-84D6-1B5EC2A942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Sheet1!$A$16:$A$19</c:f>
              <c:strCache>
                <c:ptCount val="4"/>
                <c:pt idx="0">
                  <c:v>myths / rules that need clarity</c:v>
                </c:pt>
                <c:pt idx="1">
                  <c:v>rules that need advocacy</c:v>
                </c:pt>
                <c:pt idx="2">
                  <c:v>rules for redesign</c:v>
                </c:pt>
                <c:pt idx="3">
                  <c:v>compliments</c:v>
                </c:pt>
              </c:strCache>
            </c:strRef>
          </c:cat>
          <c:val>
            <c:numRef>
              <c:f>Sheet1!$B$16:$B$19</c:f>
              <c:numCache>
                <c:formatCode>General</c:formatCode>
                <c:ptCount val="4"/>
                <c:pt idx="0">
                  <c:v>230</c:v>
                </c:pt>
                <c:pt idx="1">
                  <c:v>98</c:v>
                </c:pt>
                <c:pt idx="2">
                  <c:v>97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7-4C6D-8BA2-5C7DB0040E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DBDCD-B6CB-4446-ADDF-42AC04B2BD92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8081430-DBEF-4370-97BE-A016E2AA1559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New leadership team established early 2016 in response to CQC report</a:t>
          </a:r>
        </a:p>
      </dgm:t>
    </dgm:pt>
    <dgm:pt modelId="{54F42E08-4AD0-4DF8-BCDF-E06CF751E163}" type="parTrans" cxnId="{B1B16B0E-396A-4BDB-9179-0B2CDB568DAE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21C3F159-A565-45C2-BAC6-679C6CA77591}" type="sibTrans" cxnId="{B1B16B0E-396A-4BDB-9179-0B2CDB568DAE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33748B70-8E38-4047-8FB2-30A6C80E7DDA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Create Governance team – Systems and Processes</a:t>
          </a:r>
        </a:p>
      </dgm:t>
    </dgm:pt>
    <dgm:pt modelId="{6C044AB6-7E5A-4E08-BC13-CB47CA5FA99D}" type="parTrans" cxnId="{CE809D1D-6FDD-4B8D-8E0A-A1FA145F3ECC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6599D181-7F6D-4387-892D-FFA772C9E1A7}" type="sibTrans" cxnId="{CE809D1D-6FDD-4B8D-8E0A-A1FA145F3ECC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267EE221-8C86-4201-BF09-64ABD86FD86B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CQC improvement Action plan</a:t>
          </a:r>
        </a:p>
      </dgm:t>
    </dgm:pt>
    <dgm:pt modelId="{1E7A2B23-D6C4-467A-B660-EFB598CA3DF7}" type="parTrans" cxnId="{BD8860D2-ABAA-4FAC-84AE-1C8054A5B3CD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EBD8FBFC-33AF-4B52-B4EC-25E04591E2C0}" type="sibTrans" cxnId="{BD8860D2-ABAA-4FAC-84AE-1C8054A5B3CD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E6C7FBA8-0CDA-4C42-A821-00C1DD99D7E3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Staff engagement – New approach</a:t>
          </a:r>
        </a:p>
      </dgm:t>
    </dgm:pt>
    <dgm:pt modelId="{A5DE4701-5671-4B3F-A455-6444210AFE5B}" type="parTrans" cxnId="{671FCEC5-35D9-418C-A6E4-3F0E433F6DB2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EEBAF578-59F9-4970-A4EE-596436BE81CB}" type="sibTrans" cxnId="{671FCEC5-35D9-418C-A6E4-3F0E433F6DB2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49191236-E154-4791-A1FA-DF67AB4969D1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Review of service</a:t>
          </a:r>
        </a:p>
      </dgm:t>
    </dgm:pt>
    <dgm:pt modelId="{E10A5E56-213F-4902-84F4-629288EC817B}" type="parTrans" cxnId="{6A02D411-3B59-4279-BE71-E0FE9C7E779A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97907AA1-C85D-4227-BAC2-3A4D5F8A500F}" type="sibTrans" cxnId="{6A02D411-3B59-4279-BE71-E0FE9C7E779A}">
      <dgm:prSet/>
      <dgm:spPr/>
      <dgm:t>
        <a:bodyPr/>
        <a:lstStyle/>
        <a:p>
          <a:endParaRPr lang="en-GB" sz="1400">
            <a:latin typeface="Comic Sans MS" panose="030F0702030302020204" pitchFamily="66" charset="0"/>
          </a:endParaRPr>
        </a:p>
      </dgm:t>
    </dgm:pt>
    <dgm:pt modelId="{C0610226-1128-489B-8819-57255D500489}" type="pres">
      <dgm:prSet presAssocID="{E3CDBDCD-B6CB-4446-ADDF-42AC04B2BD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6D2620-7D30-4DEA-8191-F81740637DF1}" type="pres">
      <dgm:prSet presAssocID="{98081430-DBEF-4370-97BE-A016E2AA1559}" presName="centerShape" presStyleLbl="node0" presStyleIdx="0" presStyleCnt="1" custScaleX="123916" custScaleY="112998" custLinFactNeighborX="1394" custLinFactNeighborY="1672"/>
      <dgm:spPr/>
    </dgm:pt>
    <dgm:pt modelId="{05036D2A-96BB-497A-9BE4-EC5BA52FCD55}" type="pres">
      <dgm:prSet presAssocID="{33748B70-8E38-4047-8FB2-30A6C80E7DDA}" presName="node" presStyleLbl="node1" presStyleIdx="0" presStyleCnt="4" custScaleX="158588" custScaleY="146069">
        <dgm:presLayoutVars>
          <dgm:bulletEnabled val="1"/>
        </dgm:presLayoutVars>
      </dgm:prSet>
      <dgm:spPr/>
    </dgm:pt>
    <dgm:pt modelId="{25E736B2-4712-4027-8081-467812CCF652}" type="pres">
      <dgm:prSet presAssocID="{33748B70-8E38-4047-8FB2-30A6C80E7DDA}" presName="dummy" presStyleCnt="0"/>
      <dgm:spPr/>
    </dgm:pt>
    <dgm:pt modelId="{33D6A267-89FF-4D88-B4EE-90BCE9DD25BB}" type="pres">
      <dgm:prSet presAssocID="{6599D181-7F6D-4387-892D-FFA772C9E1A7}" presName="sibTrans" presStyleLbl="sibTrans2D1" presStyleIdx="0" presStyleCnt="4"/>
      <dgm:spPr/>
    </dgm:pt>
    <dgm:pt modelId="{82B7B0E7-8F96-4703-B622-5D6D29FE899D}" type="pres">
      <dgm:prSet presAssocID="{267EE221-8C86-4201-BF09-64ABD86FD86B}" presName="node" presStyleLbl="node1" presStyleIdx="1" presStyleCnt="4" custScaleX="164716" custScaleY="131762" custRadScaleRad="131757" custRadScaleInc="719">
        <dgm:presLayoutVars>
          <dgm:bulletEnabled val="1"/>
        </dgm:presLayoutVars>
      </dgm:prSet>
      <dgm:spPr/>
    </dgm:pt>
    <dgm:pt modelId="{4ED59704-ABFF-4A44-ACD7-5F7E43A5B6B4}" type="pres">
      <dgm:prSet presAssocID="{267EE221-8C86-4201-BF09-64ABD86FD86B}" presName="dummy" presStyleCnt="0"/>
      <dgm:spPr/>
    </dgm:pt>
    <dgm:pt modelId="{4EC24748-7D93-48F8-8886-2307BACF8095}" type="pres">
      <dgm:prSet presAssocID="{EBD8FBFC-33AF-4B52-B4EC-25E04591E2C0}" presName="sibTrans" presStyleLbl="sibTrans2D1" presStyleIdx="1" presStyleCnt="4"/>
      <dgm:spPr/>
    </dgm:pt>
    <dgm:pt modelId="{71E77F9E-24BA-405A-9425-BE4282152936}" type="pres">
      <dgm:prSet presAssocID="{E6C7FBA8-0CDA-4C42-A821-00C1DD99D7E3}" presName="node" presStyleLbl="node1" presStyleIdx="2" presStyleCnt="4" custScaleX="158588" custScaleY="118205">
        <dgm:presLayoutVars>
          <dgm:bulletEnabled val="1"/>
        </dgm:presLayoutVars>
      </dgm:prSet>
      <dgm:spPr/>
    </dgm:pt>
    <dgm:pt modelId="{1EC27E39-CF9A-4095-895F-5E183B74ADE9}" type="pres">
      <dgm:prSet presAssocID="{E6C7FBA8-0CDA-4C42-A821-00C1DD99D7E3}" presName="dummy" presStyleCnt="0"/>
      <dgm:spPr/>
    </dgm:pt>
    <dgm:pt modelId="{C4DAD3B4-B566-45B0-B737-0074378A5666}" type="pres">
      <dgm:prSet presAssocID="{EEBAF578-59F9-4970-A4EE-596436BE81CB}" presName="sibTrans" presStyleLbl="sibTrans2D1" presStyleIdx="2" presStyleCnt="4"/>
      <dgm:spPr/>
    </dgm:pt>
    <dgm:pt modelId="{9A774188-2EBE-4948-9148-C2735B773F93}" type="pres">
      <dgm:prSet presAssocID="{49191236-E154-4791-A1FA-DF67AB4969D1}" presName="node" presStyleLbl="node1" presStyleIdx="3" presStyleCnt="4" custScaleX="151653" custScaleY="121458" custRadScaleRad="128783" custRadScaleInc="1472">
        <dgm:presLayoutVars>
          <dgm:bulletEnabled val="1"/>
        </dgm:presLayoutVars>
      </dgm:prSet>
      <dgm:spPr/>
    </dgm:pt>
    <dgm:pt modelId="{0A106060-479B-4E9E-859B-12F5066075F0}" type="pres">
      <dgm:prSet presAssocID="{49191236-E154-4791-A1FA-DF67AB4969D1}" presName="dummy" presStyleCnt="0"/>
      <dgm:spPr/>
    </dgm:pt>
    <dgm:pt modelId="{32EA32E1-7F3B-4B2C-BF61-3C2907B3BE37}" type="pres">
      <dgm:prSet presAssocID="{97907AA1-C85D-4227-BAC2-3A4D5F8A500F}" presName="sibTrans" presStyleLbl="sibTrans2D1" presStyleIdx="3" presStyleCnt="4" custLinFactNeighborX="-1325" custLinFactNeighborY="-6473"/>
      <dgm:spPr/>
    </dgm:pt>
  </dgm:ptLst>
  <dgm:cxnLst>
    <dgm:cxn modelId="{B1B16B0E-396A-4BDB-9179-0B2CDB568DAE}" srcId="{E3CDBDCD-B6CB-4446-ADDF-42AC04B2BD92}" destId="{98081430-DBEF-4370-97BE-A016E2AA1559}" srcOrd="0" destOrd="0" parTransId="{54F42E08-4AD0-4DF8-BCDF-E06CF751E163}" sibTransId="{21C3F159-A565-45C2-BAC6-679C6CA77591}"/>
    <dgm:cxn modelId="{6A02D411-3B59-4279-BE71-E0FE9C7E779A}" srcId="{98081430-DBEF-4370-97BE-A016E2AA1559}" destId="{49191236-E154-4791-A1FA-DF67AB4969D1}" srcOrd="3" destOrd="0" parTransId="{E10A5E56-213F-4902-84F4-629288EC817B}" sibTransId="{97907AA1-C85D-4227-BAC2-3A4D5F8A500F}"/>
    <dgm:cxn modelId="{CE809D1D-6FDD-4B8D-8E0A-A1FA145F3ECC}" srcId="{98081430-DBEF-4370-97BE-A016E2AA1559}" destId="{33748B70-8E38-4047-8FB2-30A6C80E7DDA}" srcOrd="0" destOrd="0" parTransId="{6C044AB6-7E5A-4E08-BC13-CB47CA5FA99D}" sibTransId="{6599D181-7F6D-4387-892D-FFA772C9E1A7}"/>
    <dgm:cxn modelId="{7D835732-7294-421A-8561-188104280531}" type="presOf" srcId="{EEBAF578-59F9-4970-A4EE-596436BE81CB}" destId="{C4DAD3B4-B566-45B0-B737-0074378A5666}" srcOrd="0" destOrd="0" presId="urn:microsoft.com/office/officeart/2005/8/layout/radial6"/>
    <dgm:cxn modelId="{1F77C432-7A73-44B4-9D0C-7CA34AE2E3B5}" type="presOf" srcId="{97907AA1-C85D-4227-BAC2-3A4D5F8A500F}" destId="{32EA32E1-7F3B-4B2C-BF61-3C2907B3BE37}" srcOrd="0" destOrd="0" presId="urn:microsoft.com/office/officeart/2005/8/layout/radial6"/>
    <dgm:cxn modelId="{02EB763A-03B5-4668-90BF-BA02B027C116}" type="presOf" srcId="{267EE221-8C86-4201-BF09-64ABD86FD86B}" destId="{82B7B0E7-8F96-4703-B622-5D6D29FE899D}" srcOrd="0" destOrd="0" presId="urn:microsoft.com/office/officeart/2005/8/layout/radial6"/>
    <dgm:cxn modelId="{EBFE7E4A-D4AA-4461-A9CE-73F48C6378A6}" type="presOf" srcId="{E6C7FBA8-0CDA-4C42-A821-00C1DD99D7E3}" destId="{71E77F9E-24BA-405A-9425-BE4282152936}" srcOrd="0" destOrd="0" presId="urn:microsoft.com/office/officeart/2005/8/layout/radial6"/>
    <dgm:cxn modelId="{3909E157-5A24-4034-8386-6E656299DA6E}" type="presOf" srcId="{E3CDBDCD-B6CB-4446-ADDF-42AC04B2BD92}" destId="{C0610226-1128-489B-8819-57255D500489}" srcOrd="0" destOrd="0" presId="urn:microsoft.com/office/officeart/2005/8/layout/radial6"/>
    <dgm:cxn modelId="{31522D9C-91E9-4132-BAC1-87DD651F9B42}" type="presOf" srcId="{6599D181-7F6D-4387-892D-FFA772C9E1A7}" destId="{33D6A267-89FF-4D88-B4EE-90BCE9DD25BB}" srcOrd="0" destOrd="0" presId="urn:microsoft.com/office/officeart/2005/8/layout/radial6"/>
    <dgm:cxn modelId="{78A6CBA3-57ED-4346-A9B5-8B15A1039114}" type="presOf" srcId="{98081430-DBEF-4370-97BE-A016E2AA1559}" destId="{5C6D2620-7D30-4DEA-8191-F81740637DF1}" srcOrd="0" destOrd="0" presId="urn:microsoft.com/office/officeart/2005/8/layout/radial6"/>
    <dgm:cxn modelId="{671FCEC5-35D9-418C-A6E4-3F0E433F6DB2}" srcId="{98081430-DBEF-4370-97BE-A016E2AA1559}" destId="{E6C7FBA8-0CDA-4C42-A821-00C1DD99D7E3}" srcOrd="2" destOrd="0" parTransId="{A5DE4701-5671-4B3F-A455-6444210AFE5B}" sibTransId="{EEBAF578-59F9-4970-A4EE-596436BE81CB}"/>
    <dgm:cxn modelId="{BD8860D2-ABAA-4FAC-84AE-1C8054A5B3CD}" srcId="{98081430-DBEF-4370-97BE-A016E2AA1559}" destId="{267EE221-8C86-4201-BF09-64ABD86FD86B}" srcOrd="1" destOrd="0" parTransId="{1E7A2B23-D6C4-467A-B660-EFB598CA3DF7}" sibTransId="{EBD8FBFC-33AF-4B52-B4EC-25E04591E2C0}"/>
    <dgm:cxn modelId="{837A8CD8-368C-44C9-A89A-F444D11EC51F}" type="presOf" srcId="{33748B70-8E38-4047-8FB2-30A6C80E7DDA}" destId="{05036D2A-96BB-497A-9BE4-EC5BA52FCD55}" srcOrd="0" destOrd="0" presId="urn:microsoft.com/office/officeart/2005/8/layout/radial6"/>
    <dgm:cxn modelId="{F35512DA-4F1F-4BA5-91A1-A4516323F0A3}" type="presOf" srcId="{49191236-E154-4791-A1FA-DF67AB4969D1}" destId="{9A774188-2EBE-4948-9148-C2735B773F93}" srcOrd="0" destOrd="0" presId="urn:microsoft.com/office/officeart/2005/8/layout/radial6"/>
    <dgm:cxn modelId="{1E1D5CFD-B49E-4595-A120-1E9848962568}" type="presOf" srcId="{EBD8FBFC-33AF-4B52-B4EC-25E04591E2C0}" destId="{4EC24748-7D93-48F8-8886-2307BACF8095}" srcOrd="0" destOrd="0" presId="urn:microsoft.com/office/officeart/2005/8/layout/radial6"/>
    <dgm:cxn modelId="{410CBFE9-BF1C-482C-B048-F8A544096820}" type="presParOf" srcId="{C0610226-1128-489B-8819-57255D500489}" destId="{5C6D2620-7D30-4DEA-8191-F81740637DF1}" srcOrd="0" destOrd="0" presId="urn:microsoft.com/office/officeart/2005/8/layout/radial6"/>
    <dgm:cxn modelId="{BE81B7CF-B832-48BA-8B6C-40170585F740}" type="presParOf" srcId="{C0610226-1128-489B-8819-57255D500489}" destId="{05036D2A-96BB-497A-9BE4-EC5BA52FCD55}" srcOrd="1" destOrd="0" presId="urn:microsoft.com/office/officeart/2005/8/layout/radial6"/>
    <dgm:cxn modelId="{92641FC6-8B04-402A-BBF2-A0EE7037C163}" type="presParOf" srcId="{C0610226-1128-489B-8819-57255D500489}" destId="{25E736B2-4712-4027-8081-467812CCF652}" srcOrd="2" destOrd="0" presId="urn:microsoft.com/office/officeart/2005/8/layout/radial6"/>
    <dgm:cxn modelId="{BBE6A135-F55C-4ADD-83B0-4926E265AA02}" type="presParOf" srcId="{C0610226-1128-489B-8819-57255D500489}" destId="{33D6A267-89FF-4D88-B4EE-90BCE9DD25BB}" srcOrd="3" destOrd="0" presId="urn:microsoft.com/office/officeart/2005/8/layout/radial6"/>
    <dgm:cxn modelId="{DA708E3E-0116-41D5-8CBA-91CA47B5B9DA}" type="presParOf" srcId="{C0610226-1128-489B-8819-57255D500489}" destId="{82B7B0E7-8F96-4703-B622-5D6D29FE899D}" srcOrd="4" destOrd="0" presId="urn:microsoft.com/office/officeart/2005/8/layout/radial6"/>
    <dgm:cxn modelId="{67419057-B31B-4952-820D-CD32C399C2F2}" type="presParOf" srcId="{C0610226-1128-489B-8819-57255D500489}" destId="{4ED59704-ABFF-4A44-ACD7-5F7E43A5B6B4}" srcOrd="5" destOrd="0" presId="urn:microsoft.com/office/officeart/2005/8/layout/radial6"/>
    <dgm:cxn modelId="{EAA93D76-842D-40C5-9AA8-0B78C32F9F62}" type="presParOf" srcId="{C0610226-1128-489B-8819-57255D500489}" destId="{4EC24748-7D93-48F8-8886-2307BACF8095}" srcOrd="6" destOrd="0" presId="urn:microsoft.com/office/officeart/2005/8/layout/radial6"/>
    <dgm:cxn modelId="{80C96FE0-7CFD-49BD-8594-7E327D9702E5}" type="presParOf" srcId="{C0610226-1128-489B-8819-57255D500489}" destId="{71E77F9E-24BA-405A-9425-BE4282152936}" srcOrd="7" destOrd="0" presId="urn:microsoft.com/office/officeart/2005/8/layout/radial6"/>
    <dgm:cxn modelId="{4CBAF55F-6820-4586-ADC9-25A13AA3B1B0}" type="presParOf" srcId="{C0610226-1128-489B-8819-57255D500489}" destId="{1EC27E39-CF9A-4095-895F-5E183B74ADE9}" srcOrd="8" destOrd="0" presId="urn:microsoft.com/office/officeart/2005/8/layout/radial6"/>
    <dgm:cxn modelId="{22855B0F-5D7F-404E-9EC4-9C2AB04043B5}" type="presParOf" srcId="{C0610226-1128-489B-8819-57255D500489}" destId="{C4DAD3B4-B566-45B0-B737-0074378A5666}" srcOrd="9" destOrd="0" presId="urn:microsoft.com/office/officeart/2005/8/layout/radial6"/>
    <dgm:cxn modelId="{12DE4E46-72CD-4952-894A-70B3C6F55EAC}" type="presParOf" srcId="{C0610226-1128-489B-8819-57255D500489}" destId="{9A774188-2EBE-4948-9148-C2735B773F93}" srcOrd="10" destOrd="0" presId="urn:microsoft.com/office/officeart/2005/8/layout/radial6"/>
    <dgm:cxn modelId="{5A487CFC-1C27-4D66-83B9-340B618FCA35}" type="presParOf" srcId="{C0610226-1128-489B-8819-57255D500489}" destId="{0A106060-479B-4E9E-859B-12F5066075F0}" srcOrd="11" destOrd="0" presId="urn:microsoft.com/office/officeart/2005/8/layout/radial6"/>
    <dgm:cxn modelId="{79FF2C1D-A267-4BEE-A31B-90CE608B903D}" type="presParOf" srcId="{C0610226-1128-489B-8819-57255D500489}" destId="{32EA32E1-7F3B-4B2C-BF61-3C2907B3BE3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990D3-ADBC-40AB-BFE2-7473E1D701C3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</dgm:pt>
    <dgm:pt modelId="{26F13F87-919D-4F6F-BCA2-EFA1E2231073}">
      <dgm:prSet phldrT="[Text]"/>
      <dgm:spPr/>
      <dgm:t>
        <a:bodyPr/>
        <a:lstStyle/>
        <a:p>
          <a:r>
            <a:rPr lang="en-GB" dirty="0"/>
            <a:t>Myth-busting!</a:t>
          </a:r>
        </a:p>
        <a:p>
          <a:r>
            <a:rPr lang="en-GB" dirty="0"/>
            <a:t>Rules that need Clarity</a:t>
          </a:r>
        </a:p>
      </dgm:t>
    </dgm:pt>
    <dgm:pt modelId="{15767A26-6662-428B-8535-0479B9241516}" type="parTrans" cxnId="{4DD52975-5794-4991-BD88-CEF5D66F11A8}">
      <dgm:prSet/>
      <dgm:spPr/>
      <dgm:t>
        <a:bodyPr/>
        <a:lstStyle/>
        <a:p>
          <a:endParaRPr lang="en-GB"/>
        </a:p>
      </dgm:t>
    </dgm:pt>
    <dgm:pt modelId="{26C28E83-322E-4932-B6A5-E188E1438E03}" type="sibTrans" cxnId="{4DD52975-5794-4991-BD88-CEF5D66F11A8}">
      <dgm:prSet/>
      <dgm:spPr/>
      <dgm:t>
        <a:bodyPr/>
        <a:lstStyle/>
        <a:p>
          <a:endParaRPr lang="en-GB"/>
        </a:p>
      </dgm:t>
    </dgm:pt>
    <dgm:pt modelId="{0202A138-30D2-40FC-A148-9CA8BD2228C2}">
      <dgm:prSet phldrT="[Text]"/>
      <dgm:spPr/>
      <dgm:t>
        <a:bodyPr/>
        <a:lstStyle/>
        <a:p>
          <a:r>
            <a:rPr lang="en-GB" dirty="0"/>
            <a:t>Rules that need advocacy</a:t>
          </a:r>
        </a:p>
      </dgm:t>
    </dgm:pt>
    <dgm:pt modelId="{9643DADA-191C-4759-AD75-508FBCDFCFD4}" type="parTrans" cxnId="{4864F3F3-33BF-4B31-8862-9E144B997F82}">
      <dgm:prSet/>
      <dgm:spPr/>
      <dgm:t>
        <a:bodyPr/>
        <a:lstStyle/>
        <a:p>
          <a:endParaRPr lang="en-GB"/>
        </a:p>
      </dgm:t>
    </dgm:pt>
    <dgm:pt modelId="{C916333C-2295-4705-8D3E-BA992BEF99D7}" type="sibTrans" cxnId="{4864F3F3-33BF-4B31-8862-9E144B997F82}">
      <dgm:prSet/>
      <dgm:spPr/>
      <dgm:t>
        <a:bodyPr/>
        <a:lstStyle/>
        <a:p>
          <a:endParaRPr lang="en-GB"/>
        </a:p>
      </dgm:t>
    </dgm:pt>
    <dgm:pt modelId="{4F0458C8-5221-4E7A-815C-64414F4A787E}">
      <dgm:prSet phldrT="[Text]"/>
      <dgm:spPr/>
      <dgm:t>
        <a:bodyPr/>
        <a:lstStyle/>
        <a:p>
          <a:r>
            <a:rPr lang="en-GB" dirty="0"/>
            <a:t>Rules that need redesign</a:t>
          </a:r>
        </a:p>
      </dgm:t>
    </dgm:pt>
    <dgm:pt modelId="{2EB497AD-BCF5-423A-A453-D77C6539DF27}" type="parTrans" cxnId="{A6E8796D-CEA5-4A7B-8CEE-3500DC134AD0}">
      <dgm:prSet/>
      <dgm:spPr/>
      <dgm:t>
        <a:bodyPr/>
        <a:lstStyle/>
        <a:p>
          <a:endParaRPr lang="en-GB"/>
        </a:p>
      </dgm:t>
    </dgm:pt>
    <dgm:pt modelId="{CFE61AEB-F61E-4747-9750-8D3F0D0F4AC5}" type="sibTrans" cxnId="{A6E8796D-CEA5-4A7B-8CEE-3500DC134AD0}">
      <dgm:prSet/>
      <dgm:spPr/>
      <dgm:t>
        <a:bodyPr/>
        <a:lstStyle/>
        <a:p>
          <a:endParaRPr lang="en-GB"/>
        </a:p>
      </dgm:t>
    </dgm:pt>
    <dgm:pt modelId="{AAF0D0F3-3DAE-43E0-A452-B0C7C30995B6}" type="pres">
      <dgm:prSet presAssocID="{B62990D3-ADBC-40AB-BFE2-7473E1D701C3}" presName="Name0" presStyleCnt="0">
        <dgm:presLayoutVars>
          <dgm:chMax val="7"/>
          <dgm:dir/>
          <dgm:resizeHandles val="exact"/>
        </dgm:presLayoutVars>
      </dgm:prSet>
      <dgm:spPr/>
    </dgm:pt>
    <dgm:pt modelId="{FECBCE22-8324-4A42-BC6F-BF802D2E6511}" type="pres">
      <dgm:prSet presAssocID="{B62990D3-ADBC-40AB-BFE2-7473E1D701C3}" presName="ellipse1" presStyleLbl="vennNode1" presStyleIdx="0" presStyleCnt="3" custScaleX="121588">
        <dgm:presLayoutVars>
          <dgm:bulletEnabled val="1"/>
        </dgm:presLayoutVars>
      </dgm:prSet>
      <dgm:spPr/>
    </dgm:pt>
    <dgm:pt modelId="{174EAB05-A12C-46A5-A3B3-D7FAA6903796}" type="pres">
      <dgm:prSet presAssocID="{B62990D3-ADBC-40AB-BFE2-7473E1D701C3}" presName="ellipse2" presStyleLbl="vennNode1" presStyleIdx="1" presStyleCnt="3" custScaleX="121544">
        <dgm:presLayoutVars>
          <dgm:bulletEnabled val="1"/>
        </dgm:presLayoutVars>
      </dgm:prSet>
      <dgm:spPr/>
    </dgm:pt>
    <dgm:pt modelId="{A417F987-08E2-42F8-8470-0E135DBA7432}" type="pres">
      <dgm:prSet presAssocID="{B62990D3-ADBC-40AB-BFE2-7473E1D701C3}" presName="ellipse3" presStyleLbl="vennNode1" presStyleIdx="2" presStyleCnt="3" custScaleX="116701">
        <dgm:presLayoutVars>
          <dgm:bulletEnabled val="1"/>
        </dgm:presLayoutVars>
      </dgm:prSet>
      <dgm:spPr/>
    </dgm:pt>
  </dgm:ptLst>
  <dgm:cxnLst>
    <dgm:cxn modelId="{683B8339-D7DA-420D-9049-CD22C1125719}" type="presOf" srcId="{4F0458C8-5221-4E7A-815C-64414F4A787E}" destId="{A417F987-08E2-42F8-8470-0E135DBA7432}" srcOrd="0" destOrd="0" presId="urn:microsoft.com/office/officeart/2005/8/layout/rings+Icon"/>
    <dgm:cxn modelId="{A6E8796D-CEA5-4A7B-8CEE-3500DC134AD0}" srcId="{B62990D3-ADBC-40AB-BFE2-7473E1D701C3}" destId="{4F0458C8-5221-4E7A-815C-64414F4A787E}" srcOrd="2" destOrd="0" parTransId="{2EB497AD-BCF5-423A-A453-D77C6539DF27}" sibTransId="{CFE61AEB-F61E-4747-9750-8D3F0D0F4AC5}"/>
    <dgm:cxn modelId="{4DD52975-5794-4991-BD88-CEF5D66F11A8}" srcId="{B62990D3-ADBC-40AB-BFE2-7473E1D701C3}" destId="{26F13F87-919D-4F6F-BCA2-EFA1E2231073}" srcOrd="0" destOrd="0" parTransId="{15767A26-6662-428B-8535-0479B9241516}" sibTransId="{26C28E83-322E-4932-B6A5-E188E1438E03}"/>
    <dgm:cxn modelId="{E60A5C95-9132-45E5-A551-539A0B629109}" type="presOf" srcId="{0202A138-30D2-40FC-A148-9CA8BD2228C2}" destId="{174EAB05-A12C-46A5-A3B3-D7FAA6903796}" srcOrd="0" destOrd="0" presId="urn:microsoft.com/office/officeart/2005/8/layout/rings+Icon"/>
    <dgm:cxn modelId="{3D32489E-BF14-4C23-97EB-BCE58CEB0FB2}" type="presOf" srcId="{26F13F87-919D-4F6F-BCA2-EFA1E2231073}" destId="{FECBCE22-8324-4A42-BC6F-BF802D2E6511}" srcOrd="0" destOrd="0" presId="urn:microsoft.com/office/officeart/2005/8/layout/rings+Icon"/>
    <dgm:cxn modelId="{926450EC-582E-474A-B18F-0D233CC16B9C}" type="presOf" srcId="{B62990D3-ADBC-40AB-BFE2-7473E1D701C3}" destId="{AAF0D0F3-3DAE-43E0-A452-B0C7C30995B6}" srcOrd="0" destOrd="0" presId="urn:microsoft.com/office/officeart/2005/8/layout/rings+Icon"/>
    <dgm:cxn modelId="{4864F3F3-33BF-4B31-8862-9E144B997F82}" srcId="{B62990D3-ADBC-40AB-BFE2-7473E1D701C3}" destId="{0202A138-30D2-40FC-A148-9CA8BD2228C2}" srcOrd="1" destOrd="0" parTransId="{9643DADA-191C-4759-AD75-508FBCDFCFD4}" sibTransId="{C916333C-2295-4705-8D3E-BA992BEF99D7}"/>
    <dgm:cxn modelId="{D5561847-0A48-4EAB-A61E-53E842FEC8FC}" type="presParOf" srcId="{AAF0D0F3-3DAE-43E0-A452-B0C7C30995B6}" destId="{FECBCE22-8324-4A42-BC6F-BF802D2E6511}" srcOrd="0" destOrd="0" presId="urn:microsoft.com/office/officeart/2005/8/layout/rings+Icon"/>
    <dgm:cxn modelId="{F250C4F0-13B8-491C-9CFD-CD71A414AF7A}" type="presParOf" srcId="{AAF0D0F3-3DAE-43E0-A452-B0C7C30995B6}" destId="{174EAB05-A12C-46A5-A3B3-D7FAA6903796}" srcOrd="1" destOrd="0" presId="urn:microsoft.com/office/officeart/2005/8/layout/rings+Icon"/>
    <dgm:cxn modelId="{7D437E7C-07A2-4CC2-AACB-0727645EFE55}" type="presParOf" srcId="{AAF0D0F3-3DAE-43E0-A452-B0C7C30995B6}" destId="{A417F987-08E2-42F8-8470-0E135DBA743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1AB57-D97A-4FA1-8BC6-1A8BF8E33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D174F6-8F28-4F0B-8B55-139080CC1D60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Myth / clarity fact sheet to go out to all staff</a:t>
          </a:r>
        </a:p>
      </dgm:t>
    </dgm:pt>
    <dgm:pt modelId="{F4B05CC4-6583-4F20-97B8-11BE60B4077B}" type="parTrans" cxnId="{9A962360-BDA5-44D0-ACB4-3273D8116661}">
      <dgm:prSet/>
      <dgm:spPr/>
      <dgm:t>
        <a:bodyPr/>
        <a:lstStyle/>
        <a:p>
          <a:endParaRPr lang="en-GB"/>
        </a:p>
      </dgm:t>
    </dgm:pt>
    <dgm:pt modelId="{59BCB2C9-CF35-4ACD-8C93-946EDDAF3551}" type="sibTrans" cxnId="{9A962360-BDA5-44D0-ACB4-3273D8116661}">
      <dgm:prSet/>
      <dgm:spPr/>
      <dgm:t>
        <a:bodyPr/>
        <a:lstStyle/>
        <a:p>
          <a:endParaRPr lang="en-US"/>
        </a:p>
      </dgm:t>
    </dgm:pt>
    <dgm:pt modelId="{C9D997D4-C090-497A-82D1-016C5EB0607A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Break the rules compliment board to display all the positive comments for our service</a:t>
          </a:r>
        </a:p>
      </dgm:t>
    </dgm:pt>
    <dgm:pt modelId="{A5EBCB68-640B-41A0-B810-3EEF22B4F3C9}" type="parTrans" cxnId="{187AF280-5D05-40D0-B8B4-35A65CF29803}">
      <dgm:prSet/>
      <dgm:spPr/>
      <dgm:t>
        <a:bodyPr/>
        <a:lstStyle/>
        <a:p>
          <a:endParaRPr lang="en-GB"/>
        </a:p>
      </dgm:t>
    </dgm:pt>
    <dgm:pt modelId="{0E692478-4BA8-4067-83FC-DAD2B3F165C7}" type="sibTrans" cxnId="{187AF280-5D05-40D0-B8B4-35A65CF29803}">
      <dgm:prSet/>
      <dgm:spPr/>
      <dgm:t>
        <a:bodyPr/>
        <a:lstStyle/>
        <a:p>
          <a:endParaRPr lang="en-US"/>
        </a:p>
      </dgm:t>
    </dgm:pt>
    <dgm:pt modelId="{BDA620FE-619B-4116-8BD4-1DB764E785C5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Rules that need redesign  / clarity will be themed and established as workstreams</a:t>
          </a:r>
        </a:p>
      </dgm:t>
    </dgm:pt>
    <dgm:pt modelId="{83CFD393-C57B-4901-BF2D-9FF21BF86D09}" type="parTrans" cxnId="{2B4EED10-DF1B-404A-98E0-E89A2F4CE8AB}">
      <dgm:prSet/>
      <dgm:spPr/>
      <dgm:t>
        <a:bodyPr/>
        <a:lstStyle/>
        <a:p>
          <a:endParaRPr lang="en-GB"/>
        </a:p>
      </dgm:t>
    </dgm:pt>
    <dgm:pt modelId="{C3403CF0-ED25-4D57-9578-B1F7E4054B67}" type="sibTrans" cxnId="{2B4EED10-DF1B-404A-98E0-E89A2F4CE8AB}">
      <dgm:prSet/>
      <dgm:spPr/>
      <dgm:t>
        <a:bodyPr/>
        <a:lstStyle/>
        <a:p>
          <a:endParaRPr lang="en-GB"/>
        </a:p>
      </dgm:t>
    </dgm:pt>
    <dgm:pt modelId="{0EAE27F5-8F14-40E9-9D91-3DCD2E671BA1}" type="pres">
      <dgm:prSet presAssocID="{34B1AB57-D97A-4FA1-8BC6-1A8BF8E33C27}" presName="Name0" presStyleCnt="0">
        <dgm:presLayoutVars>
          <dgm:dir/>
          <dgm:resizeHandles val="exact"/>
        </dgm:presLayoutVars>
      </dgm:prSet>
      <dgm:spPr/>
    </dgm:pt>
    <dgm:pt modelId="{14A26713-90C1-49A9-BE3E-C0CB032B160A}" type="pres">
      <dgm:prSet presAssocID="{B5D174F6-8F28-4F0B-8B55-139080CC1D60}" presName="node" presStyleLbl="node1" presStyleIdx="0" presStyleCnt="3">
        <dgm:presLayoutVars>
          <dgm:bulletEnabled val="1"/>
        </dgm:presLayoutVars>
      </dgm:prSet>
      <dgm:spPr/>
    </dgm:pt>
    <dgm:pt modelId="{A9DBFD84-C9C1-423B-8C0F-EBA357EFEF3E}" type="pres">
      <dgm:prSet presAssocID="{59BCB2C9-CF35-4ACD-8C93-946EDDAF3551}" presName="sibTrans" presStyleLbl="sibTrans2D1" presStyleIdx="0" presStyleCnt="2" custScaleX="137800"/>
      <dgm:spPr/>
    </dgm:pt>
    <dgm:pt modelId="{7CA3A672-FDB0-4CFB-B184-49572916DA33}" type="pres">
      <dgm:prSet presAssocID="{59BCB2C9-CF35-4ACD-8C93-946EDDAF3551}" presName="connectorText" presStyleLbl="sibTrans2D1" presStyleIdx="0" presStyleCnt="2"/>
      <dgm:spPr/>
    </dgm:pt>
    <dgm:pt modelId="{8B685D31-0C21-4995-AC9F-5A8AE2DBD37D}" type="pres">
      <dgm:prSet presAssocID="{C9D997D4-C090-497A-82D1-016C5EB0607A}" presName="node" presStyleLbl="node1" presStyleIdx="1" presStyleCnt="3" custLinFactNeighborX="955" custLinFactNeighborY="-1939">
        <dgm:presLayoutVars>
          <dgm:bulletEnabled val="1"/>
        </dgm:presLayoutVars>
      </dgm:prSet>
      <dgm:spPr/>
    </dgm:pt>
    <dgm:pt modelId="{BC71354B-1C7C-44BE-8667-2ECF75FE3997}" type="pres">
      <dgm:prSet presAssocID="{0E692478-4BA8-4067-83FC-DAD2B3F165C7}" presName="sibTrans" presStyleLbl="sibTrans2D1" presStyleIdx="1" presStyleCnt="2" custScaleX="158625"/>
      <dgm:spPr/>
    </dgm:pt>
    <dgm:pt modelId="{6F696F48-9CA7-47AE-A6D9-82E75496A5F8}" type="pres">
      <dgm:prSet presAssocID="{0E692478-4BA8-4067-83FC-DAD2B3F165C7}" presName="connectorText" presStyleLbl="sibTrans2D1" presStyleIdx="1" presStyleCnt="2"/>
      <dgm:spPr/>
    </dgm:pt>
    <dgm:pt modelId="{71CE27EB-675A-489C-B524-672074DF5B44}" type="pres">
      <dgm:prSet presAssocID="{BDA620FE-619B-4116-8BD4-1DB764E785C5}" presName="node" presStyleLbl="node1" presStyleIdx="2" presStyleCnt="3" custLinFactNeighborX="-12697" custLinFactNeighborY="-2696">
        <dgm:presLayoutVars>
          <dgm:bulletEnabled val="1"/>
        </dgm:presLayoutVars>
      </dgm:prSet>
      <dgm:spPr/>
    </dgm:pt>
  </dgm:ptLst>
  <dgm:cxnLst>
    <dgm:cxn modelId="{2B4EED10-DF1B-404A-98E0-E89A2F4CE8AB}" srcId="{34B1AB57-D97A-4FA1-8BC6-1A8BF8E33C27}" destId="{BDA620FE-619B-4116-8BD4-1DB764E785C5}" srcOrd="2" destOrd="0" parTransId="{83CFD393-C57B-4901-BF2D-9FF21BF86D09}" sibTransId="{C3403CF0-ED25-4D57-9578-B1F7E4054B67}"/>
    <dgm:cxn modelId="{8702C724-FE3C-46EB-A2D1-D54C66414A30}" type="presOf" srcId="{0E692478-4BA8-4067-83FC-DAD2B3F165C7}" destId="{BC71354B-1C7C-44BE-8667-2ECF75FE3997}" srcOrd="0" destOrd="0" presId="urn:microsoft.com/office/officeart/2005/8/layout/process1"/>
    <dgm:cxn modelId="{6A55D63C-A1C7-4FA5-867D-795C12E5ED7F}" type="presOf" srcId="{59BCB2C9-CF35-4ACD-8C93-946EDDAF3551}" destId="{7CA3A672-FDB0-4CFB-B184-49572916DA33}" srcOrd="1" destOrd="0" presId="urn:microsoft.com/office/officeart/2005/8/layout/process1"/>
    <dgm:cxn modelId="{9A962360-BDA5-44D0-ACB4-3273D8116661}" srcId="{34B1AB57-D97A-4FA1-8BC6-1A8BF8E33C27}" destId="{B5D174F6-8F28-4F0B-8B55-139080CC1D60}" srcOrd="0" destOrd="0" parTransId="{F4B05CC4-6583-4F20-97B8-11BE60B4077B}" sibTransId="{59BCB2C9-CF35-4ACD-8C93-946EDDAF3551}"/>
    <dgm:cxn modelId="{DE6EF443-364C-4119-9472-F24F6C09F8CA}" type="presOf" srcId="{C9D997D4-C090-497A-82D1-016C5EB0607A}" destId="{8B685D31-0C21-4995-AC9F-5A8AE2DBD37D}" srcOrd="0" destOrd="0" presId="urn:microsoft.com/office/officeart/2005/8/layout/process1"/>
    <dgm:cxn modelId="{386F9874-D1B8-49CE-9A09-010FEA5361C7}" type="presOf" srcId="{BDA620FE-619B-4116-8BD4-1DB764E785C5}" destId="{71CE27EB-675A-489C-B524-672074DF5B44}" srcOrd="0" destOrd="0" presId="urn:microsoft.com/office/officeart/2005/8/layout/process1"/>
    <dgm:cxn modelId="{187AF280-5D05-40D0-B8B4-35A65CF29803}" srcId="{34B1AB57-D97A-4FA1-8BC6-1A8BF8E33C27}" destId="{C9D997D4-C090-497A-82D1-016C5EB0607A}" srcOrd="1" destOrd="0" parTransId="{A5EBCB68-640B-41A0-B810-3EEF22B4F3C9}" sibTransId="{0E692478-4BA8-4067-83FC-DAD2B3F165C7}"/>
    <dgm:cxn modelId="{8188B096-4B38-4A8A-804C-DCB9CD0FAB16}" type="presOf" srcId="{59BCB2C9-CF35-4ACD-8C93-946EDDAF3551}" destId="{A9DBFD84-C9C1-423B-8C0F-EBA357EFEF3E}" srcOrd="0" destOrd="0" presId="urn:microsoft.com/office/officeart/2005/8/layout/process1"/>
    <dgm:cxn modelId="{D001BD9B-78FB-411A-900C-56FA9B44F987}" type="presOf" srcId="{0E692478-4BA8-4067-83FC-DAD2B3F165C7}" destId="{6F696F48-9CA7-47AE-A6D9-82E75496A5F8}" srcOrd="1" destOrd="0" presId="urn:microsoft.com/office/officeart/2005/8/layout/process1"/>
    <dgm:cxn modelId="{9C8417BA-CF0A-4922-925E-453312BFD171}" type="presOf" srcId="{B5D174F6-8F28-4F0B-8B55-139080CC1D60}" destId="{14A26713-90C1-49A9-BE3E-C0CB032B160A}" srcOrd="0" destOrd="0" presId="urn:microsoft.com/office/officeart/2005/8/layout/process1"/>
    <dgm:cxn modelId="{9239B2EF-D8D8-42F1-B394-B2E854BBEABF}" type="presOf" srcId="{34B1AB57-D97A-4FA1-8BC6-1A8BF8E33C27}" destId="{0EAE27F5-8F14-40E9-9D91-3DCD2E671BA1}" srcOrd="0" destOrd="0" presId="urn:microsoft.com/office/officeart/2005/8/layout/process1"/>
    <dgm:cxn modelId="{555E9B03-E31D-41BB-8272-8DEFCD40B6D0}" type="presParOf" srcId="{0EAE27F5-8F14-40E9-9D91-3DCD2E671BA1}" destId="{14A26713-90C1-49A9-BE3E-C0CB032B160A}" srcOrd="0" destOrd="0" presId="urn:microsoft.com/office/officeart/2005/8/layout/process1"/>
    <dgm:cxn modelId="{5DA4BD46-54CC-4AB7-8D24-CC22BA333EF3}" type="presParOf" srcId="{0EAE27F5-8F14-40E9-9D91-3DCD2E671BA1}" destId="{A9DBFD84-C9C1-423B-8C0F-EBA357EFEF3E}" srcOrd="1" destOrd="0" presId="urn:microsoft.com/office/officeart/2005/8/layout/process1"/>
    <dgm:cxn modelId="{4EB4FFCE-CCB6-4740-86CA-45D7A5C10D84}" type="presParOf" srcId="{A9DBFD84-C9C1-423B-8C0F-EBA357EFEF3E}" destId="{7CA3A672-FDB0-4CFB-B184-49572916DA33}" srcOrd="0" destOrd="0" presId="urn:microsoft.com/office/officeart/2005/8/layout/process1"/>
    <dgm:cxn modelId="{7326795B-9BC5-4B80-8761-8186A58085E8}" type="presParOf" srcId="{0EAE27F5-8F14-40E9-9D91-3DCD2E671BA1}" destId="{8B685D31-0C21-4995-AC9F-5A8AE2DBD37D}" srcOrd="2" destOrd="0" presId="urn:microsoft.com/office/officeart/2005/8/layout/process1"/>
    <dgm:cxn modelId="{C16C406D-88B9-452E-8A87-926F2DBEAB56}" type="presParOf" srcId="{0EAE27F5-8F14-40E9-9D91-3DCD2E671BA1}" destId="{BC71354B-1C7C-44BE-8667-2ECF75FE3997}" srcOrd="3" destOrd="0" presId="urn:microsoft.com/office/officeart/2005/8/layout/process1"/>
    <dgm:cxn modelId="{FFE19ADF-50CA-4653-83F0-F733E9CA0FAF}" type="presParOf" srcId="{BC71354B-1C7C-44BE-8667-2ECF75FE3997}" destId="{6F696F48-9CA7-47AE-A6D9-82E75496A5F8}" srcOrd="0" destOrd="0" presId="urn:microsoft.com/office/officeart/2005/8/layout/process1"/>
    <dgm:cxn modelId="{B5560FBA-DAE5-46A2-924A-0E3EEB2BC66C}" type="presParOf" srcId="{0EAE27F5-8F14-40E9-9D91-3DCD2E671BA1}" destId="{71CE27EB-675A-489C-B524-672074DF5B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A32E1-7F3B-4B2C-BF61-3C2907B3BE37}">
      <dsp:nvSpPr>
        <dsp:cNvPr id="0" name=""/>
        <dsp:cNvSpPr/>
      </dsp:nvSpPr>
      <dsp:spPr>
        <a:xfrm>
          <a:off x="1162505" y="282439"/>
          <a:ext cx="3233291" cy="3233291"/>
        </a:xfrm>
        <a:prstGeom prst="blockArc">
          <a:avLst>
            <a:gd name="adj1" fmla="val 10688114"/>
            <a:gd name="adj2" fmla="val 17205449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AD3B4-B566-45B0-B737-0074378A5666}">
      <dsp:nvSpPr>
        <dsp:cNvPr id="0" name=""/>
        <dsp:cNvSpPr/>
      </dsp:nvSpPr>
      <dsp:spPr>
        <a:xfrm>
          <a:off x="1203992" y="626257"/>
          <a:ext cx="3233291" cy="3233291"/>
        </a:xfrm>
        <a:prstGeom prst="blockArc">
          <a:avLst>
            <a:gd name="adj1" fmla="val 4391472"/>
            <a:gd name="adj2" fmla="val 10981083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24748-7D93-48F8-8886-2307BACF8095}">
      <dsp:nvSpPr>
        <dsp:cNvPr id="0" name=""/>
        <dsp:cNvSpPr/>
      </dsp:nvSpPr>
      <dsp:spPr>
        <a:xfrm>
          <a:off x="2163865" y="641118"/>
          <a:ext cx="3233291" cy="3233291"/>
        </a:xfrm>
        <a:prstGeom prst="blockArc">
          <a:avLst>
            <a:gd name="adj1" fmla="val 21437763"/>
            <a:gd name="adj2" fmla="val 6514965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6A267-89FF-4D88-B4EE-90BCE9DD25BB}">
      <dsp:nvSpPr>
        <dsp:cNvPr id="0" name=""/>
        <dsp:cNvSpPr/>
      </dsp:nvSpPr>
      <dsp:spPr>
        <a:xfrm>
          <a:off x="2164698" y="476180"/>
          <a:ext cx="3233291" cy="3233291"/>
        </a:xfrm>
        <a:prstGeom prst="blockArc">
          <a:avLst>
            <a:gd name="adj1" fmla="val 15083119"/>
            <a:gd name="adj2" fmla="val 197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D2620-7D30-4DEA-8191-F81740637DF1}">
      <dsp:nvSpPr>
        <dsp:cNvPr id="0" name=""/>
        <dsp:cNvSpPr/>
      </dsp:nvSpPr>
      <dsp:spPr>
        <a:xfrm>
          <a:off x="2398678" y="1386898"/>
          <a:ext cx="1845267" cy="1682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New leadership team established early 2016 in response to CQC report</a:t>
          </a:r>
        </a:p>
      </dsp:txBody>
      <dsp:txXfrm>
        <a:off x="2668911" y="1633321"/>
        <a:ext cx="1304801" cy="1189838"/>
      </dsp:txXfrm>
    </dsp:sp>
    <dsp:sp modelId="{05036D2A-96BB-497A-9BE4-EC5BA52FCD55}">
      <dsp:nvSpPr>
        <dsp:cNvPr id="0" name=""/>
        <dsp:cNvSpPr/>
      </dsp:nvSpPr>
      <dsp:spPr>
        <a:xfrm>
          <a:off x="2450734" y="-164987"/>
          <a:ext cx="1653104" cy="15226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Create Governance team – Systems and Processes</a:t>
          </a:r>
        </a:p>
      </dsp:txBody>
      <dsp:txXfrm>
        <a:off x="2692825" y="57994"/>
        <a:ext cx="1168922" cy="1076645"/>
      </dsp:txXfrm>
    </dsp:sp>
    <dsp:sp modelId="{82B7B0E7-8F96-4703-B622-5D6D29FE899D}">
      <dsp:nvSpPr>
        <dsp:cNvPr id="0" name=""/>
        <dsp:cNvSpPr/>
      </dsp:nvSpPr>
      <dsp:spPr>
        <a:xfrm>
          <a:off x="4499380" y="1496531"/>
          <a:ext cx="1716981" cy="13734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CQC improvement Action plan</a:t>
          </a:r>
        </a:p>
      </dsp:txBody>
      <dsp:txXfrm>
        <a:off x="4750826" y="1697671"/>
        <a:ext cx="1214089" cy="971192"/>
      </dsp:txXfrm>
    </dsp:sp>
    <dsp:sp modelId="{71E77F9E-24BA-405A-9425-BE4282152936}">
      <dsp:nvSpPr>
        <dsp:cNvPr id="0" name=""/>
        <dsp:cNvSpPr/>
      </dsp:nvSpPr>
      <dsp:spPr>
        <a:xfrm>
          <a:off x="2450734" y="3138476"/>
          <a:ext cx="1653104" cy="12321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Staff engagement – New approach</a:t>
          </a:r>
        </a:p>
      </dsp:txBody>
      <dsp:txXfrm>
        <a:off x="2692825" y="3318921"/>
        <a:ext cx="1168922" cy="871266"/>
      </dsp:txXfrm>
    </dsp:sp>
    <dsp:sp modelId="{9A774188-2EBE-4948-9148-C2735B773F93}">
      <dsp:nvSpPr>
        <dsp:cNvPr id="0" name=""/>
        <dsp:cNvSpPr/>
      </dsp:nvSpPr>
      <dsp:spPr>
        <a:xfrm>
          <a:off x="453301" y="1526728"/>
          <a:ext cx="1580814" cy="12660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Review of service</a:t>
          </a:r>
        </a:p>
      </dsp:txBody>
      <dsp:txXfrm>
        <a:off x="684806" y="1712139"/>
        <a:ext cx="1117804" cy="895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BCE22-8324-4A42-BC6F-BF802D2E6511}">
      <dsp:nvSpPr>
        <dsp:cNvPr id="0" name=""/>
        <dsp:cNvSpPr/>
      </dsp:nvSpPr>
      <dsp:spPr>
        <a:xfrm>
          <a:off x="341478" y="0"/>
          <a:ext cx="2964350" cy="24379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Myth-busting!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Rules that need Clarity</a:t>
          </a:r>
        </a:p>
      </dsp:txBody>
      <dsp:txXfrm>
        <a:off x="775597" y="357036"/>
        <a:ext cx="2096112" cy="1723921"/>
      </dsp:txXfrm>
    </dsp:sp>
    <dsp:sp modelId="{174EAB05-A12C-46A5-A3B3-D7FAA6903796}">
      <dsp:nvSpPr>
        <dsp:cNvPr id="0" name=""/>
        <dsp:cNvSpPr/>
      </dsp:nvSpPr>
      <dsp:spPr>
        <a:xfrm>
          <a:off x="1596889" y="1626006"/>
          <a:ext cx="2963277" cy="24379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Rules that need advocacy</a:t>
          </a:r>
        </a:p>
      </dsp:txBody>
      <dsp:txXfrm>
        <a:off x="2030851" y="1983042"/>
        <a:ext cx="2095353" cy="1723921"/>
      </dsp:txXfrm>
    </dsp:sp>
    <dsp:sp modelId="{A417F987-08E2-42F8-8470-0E135DBA7432}">
      <dsp:nvSpPr>
        <dsp:cNvPr id="0" name=""/>
        <dsp:cNvSpPr/>
      </dsp:nvSpPr>
      <dsp:spPr>
        <a:xfrm>
          <a:off x="2909317" y="0"/>
          <a:ext cx="2845203" cy="24379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Rules that need redesign</a:t>
          </a:r>
        </a:p>
      </dsp:txBody>
      <dsp:txXfrm>
        <a:off x="3325987" y="357036"/>
        <a:ext cx="2011863" cy="1723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6713-90C1-49A9-BE3E-C0CB032B160A}">
      <dsp:nvSpPr>
        <dsp:cNvPr id="0" name=""/>
        <dsp:cNvSpPr/>
      </dsp:nvSpPr>
      <dsp:spPr>
        <a:xfrm>
          <a:off x="7699" y="4198"/>
          <a:ext cx="2301388" cy="138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</a:rPr>
            <a:t>Myth / clarity fact sheet to go out to all staff</a:t>
          </a:r>
        </a:p>
      </dsp:txBody>
      <dsp:txXfrm>
        <a:off x="48142" y="44641"/>
        <a:ext cx="2220502" cy="1299947"/>
      </dsp:txXfrm>
    </dsp:sp>
    <dsp:sp modelId="{A9DBFD84-C9C1-423B-8C0F-EBA357EFEF3E}">
      <dsp:nvSpPr>
        <dsp:cNvPr id="0" name=""/>
        <dsp:cNvSpPr/>
      </dsp:nvSpPr>
      <dsp:spPr>
        <a:xfrm rot="21595528">
          <a:off x="2447845" y="407125"/>
          <a:ext cx="676366" cy="570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447845" y="521385"/>
        <a:ext cx="505143" cy="342446"/>
      </dsp:txXfrm>
    </dsp:sp>
    <dsp:sp modelId="{8B685D31-0C21-4995-AC9F-5A8AE2DBD37D}">
      <dsp:nvSpPr>
        <dsp:cNvPr id="0" name=""/>
        <dsp:cNvSpPr/>
      </dsp:nvSpPr>
      <dsp:spPr>
        <a:xfrm>
          <a:off x="3235185" y="0"/>
          <a:ext cx="2301388" cy="138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</a:rPr>
            <a:t>Break the rules compliment board to display all the positive comments for our service</a:t>
          </a:r>
        </a:p>
      </dsp:txBody>
      <dsp:txXfrm>
        <a:off x="3275628" y="40443"/>
        <a:ext cx="2220502" cy="1299947"/>
      </dsp:txXfrm>
    </dsp:sp>
    <dsp:sp modelId="{BC71354B-1C7C-44BE-8667-2ECF75FE3997}">
      <dsp:nvSpPr>
        <dsp:cNvPr id="0" name=""/>
        <dsp:cNvSpPr/>
      </dsp:nvSpPr>
      <dsp:spPr>
        <a:xfrm>
          <a:off x="5616200" y="405044"/>
          <a:ext cx="707315" cy="570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616200" y="519193"/>
        <a:ext cx="536092" cy="342446"/>
      </dsp:txXfrm>
    </dsp:sp>
    <dsp:sp modelId="{71CE27EB-675A-489C-B524-672074DF5B44}">
      <dsp:nvSpPr>
        <dsp:cNvPr id="0" name=""/>
        <dsp:cNvSpPr/>
      </dsp:nvSpPr>
      <dsp:spPr>
        <a:xfrm>
          <a:off x="6377902" y="0"/>
          <a:ext cx="2301388" cy="138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 panose="030F0702030302020204" pitchFamily="66" charset="0"/>
            </a:rPr>
            <a:t>Rules that need redesign  / clarity will be themed and established as workstreams</a:t>
          </a:r>
        </a:p>
      </dsp:txBody>
      <dsp:txXfrm>
        <a:off x="6418345" y="40443"/>
        <a:ext cx="2220502" cy="129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9E2F-EA4F-45C9-9F8C-96321AA1DF9C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7EDD-6708-4FE2-8C14-887A04299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1E55-5221-46BD-A267-D9898490CCE5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63853-EA6E-4C1A-B794-3BF972BBB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2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Penny to welcome and introduce 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0AB7D-FC04-41BF-88F7-E47891A0628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5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33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7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5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0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4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3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9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2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8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36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74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5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4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8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99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6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69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01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9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87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0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89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93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10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292" y="352806"/>
            <a:ext cx="1496568" cy="65227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74721" y="2020155"/>
            <a:ext cx="4119199" cy="1143000"/>
          </a:xfrm>
          <a:prstGeom prst="rect">
            <a:avLst/>
          </a:prstGeom>
        </p:spPr>
        <p:txBody>
          <a:bodyPr/>
          <a:lstStyle>
            <a:lvl1pPr>
              <a:defRPr sz="3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76322" y="4314529"/>
            <a:ext cx="2544948" cy="582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6388"/>
            <a:ext cx="9151749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01-NHS1019_Powerpoint cover_150917_C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4" y="3429000"/>
            <a:ext cx="4943856" cy="2746248"/>
          </a:xfrm>
          <a:prstGeom prst="rect">
            <a:avLst/>
          </a:prstGeom>
        </p:spPr>
      </p:pic>
      <p:pic>
        <p:nvPicPr>
          <p:cNvPr id="12" name="Picture 11" descr="01-NHS1019_Powerpoint cover_150917_C-0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75" y="4733762"/>
            <a:ext cx="926444" cy="998432"/>
          </a:xfrm>
          <a:prstGeom prst="rect">
            <a:avLst/>
          </a:prstGeom>
        </p:spPr>
      </p:pic>
      <p:pic>
        <p:nvPicPr>
          <p:cNvPr id="16" name="Picture 15" descr="01-NHS109_Icon Set_Blue_260917_A_Hospital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93" y="2696797"/>
            <a:ext cx="602106" cy="602106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3379476"/>
            <a:ext cx="4344993" cy="313723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02698" y="5800556"/>
            <a:ext cx="1788195" cy="430887"/>
            <a:chOff x="602698" y="5800556"/>
            <a:chExt cx="1788195" cy="43088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04" y="5906040"/>
              <a:ext cx="199387" cy="1378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2698" y="5800556"/>
              <a:ext cx="17881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       </a:t>
              </a:r>
              <a:r>
                <a:rPr lang="en-US" sz="1200" b="1" dirty="0">
                  <a:solidFill>
                    <a:srgbClr val="005EB8"/>
                  </a:solidFill>
                  <a:latin typeface="Arial"/>
                  <a:cs typeface="Arial"/>
                </a:rPr>
                <a:t>@</a:t>
              </a:r>
              <a:r>
                <a:rPr lang="en-US" sz="1000" b="1" dirty="0" err="1">
                  <a:solidFill>
                    <a:srgbClr val="005EB8"/>
                  </a:solidFill>
                  <a:latin typeface="Arial"/>
                  <a:cs typeface="Arial"/>
                </a:rPr>
                <a:t>MatNeoQI</a:t>
              </a:r>
              <a:endParaRPr lang="en-US" sz="1000" b="1" dirty="0">
                <a:solidFill>
                  <a:srgbClr val="005EB8"/>
                </a:solidFill>
                <a:latin typeface="Arial"/>
                <a:cs typeface="Arial"/>
              </a:endParaRPr>
            </a:p>
            <a:p>
              <a:r>
                <a:rPr lang="en-US" sz="1000" b="1" dirty="0">
                  <a:solidFill>
                    <a:srgbClr val="005EB8"/>
                  </a:solidFill>
                  <a:latin typeface="Arial"/>
                  <a:cs typeface="Arial"/>
                </a:rPr>
                <a:t>improvement.nhs.uk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30" y="1634176"/>
            <a:ext cx="1233945" cy="12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74" y="2335641"/>
            <a:ext cx="7223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49" y="3093122"/>
            <a:ext cx="2709312" cy="298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8058150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411" y="365126"/>
            <a:ext cx="847939" cy="36957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06513" y="6297993"/>
            <a:ext cx="8309674" cy="0"/>
          </a:xfrm>
          <a:prstGeom prst="line">
            <a:avLst/>
          </a:prstGeom>
          <a:ln w="952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06513" y="6374423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5EC2"/>
                </a:solidFill>
              </a:rPr>
              <a:t>@</a:t>
            </a:r>
            <a:r>
              <a:rPr lang="en-GB" dirty="0" err="1">
                <a:solidFill>
                  <a:srgbClr val="005EC2"/>
                </a:solidFill>
              </a:rPr>
              <a:t>MatNeoQI</a:t>
            </a:r>
            <a:endParaRPr lang="en-GB" dirty="0">
              <a:solidFill>
                <a:srgbClr val="005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30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063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96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28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7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946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35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543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204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01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7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2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0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76BA-B398-42BB-B918-7529FA71FFD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BC6D-720C-4E8D-96F6-AAFC92B18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7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031E-4D0F-42E1-9D3B-4874B0AF957E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1D906-4F02-4B22-AA38-F97B8C65D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sightbyseymour.com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blognet.com/blogs-the-difference-between-the-mundane-and-the-grea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veganchic.com/2012/02/16/take-a-stand-against-monsanto-heres-15-ways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go.com/faq/camag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6321" y="4023136"/>
            <a:ext cx="4426501" cy="582786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Meet the team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Penny Martin – Divisional Managing Director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Jen McCartney – Divisional Support Manager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Lewis Stott – Assistant Directorate Manager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240" y="955622"/>
            <a:ext cx="5896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Pennine Acute NHS Trust</a:t>
            </a:r>
          </a:p>
          <a:p>
            <a:endParaRPr lang="en-GB" sz="3600" dirty="0">
              <a:solidFill>
                <a:srgbClr val="005EB8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Our Journey So Far ..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4" y="5906040"/>
            <a:ext cx="199387" cy="1378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79231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4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41308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457200" y="1160289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Categories…</a:t>
            </a: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311" y="1989288"/>
            <a:ext cx="2334492" cy="161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33" dirty="0">
                <a:solidFill>
                  <a:schemeClr val="bg1"/>
                </a:solidFill>
                <a:latin typeface="Lucida Sans"/>
                <a:cs typeface="Lucida Sans"/>
              </a:rPr>
              <a:t>Welcome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27403" y="1355333"/>
            <a:ext cx="4079630" cy="4671742"/>
            <a:chOff x="536" y="1015"/>
            <a:chExt cx="3391" cy="234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709" y="1604"/>
              <a:ext cx="3218" cy="1756"/>
            </a:xfrm>
            <a:prstGeom prst="line">
              <a:avLst/>
            </a:prstGeom>
            <a:grpFill/>
            <a:ln w="50800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70C0"/>
                </a:solidFill>
                <a:latin typeface="Tahoma" pitchFamily="-12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617" y="2680"/>
              <a:ext cx="515" cy="472"/>
              <a:chOff x="617" y="2680"/>
              <a:chExt cx="515" cy="472"/>
            </a:xfrm>
            <a:grpFill/>
          </p:grpSpPr>
          <p:grpSp>
            <p:nvGrpSpPr>
              <p:cNvPr id="45" name="Group 7"/>
              <p:cNvGrpSpPr>
                <a:grpSpLocks/>
              </p:cNvGrpSpPr>
              <p:nvPr/>
            </p:nvGrpSpPr>
            <p:grpSpPr bwMode="auto">
              <a:xfrm>
                <a:off x="617" y="2680"/>
                <a:ext cx="515" cy="472"/>
                <a:chOff x="617" y="2680"/>
                <a:chExt cx="515" cy="472"/>
              </a:xfrm>
              <a:grpFill/>
            </p:grpSpPr>
            <p:sp>
              <p:nvSpPr>
                <p:cNvPr id="50" name="Oval 8"/>
                <p:cNvSpPr>
                  <a:spLocks noChangeArrowheads="1"/>
                </p:cNvSpPr>
                <p:nvPr/>
              </p:nvSpPr>
              <p:spPr bwMode="auto">
                <a:xfrm>
                  <a:off x="617" y="2680"/>
                  <a:ext cx="514" cy="472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51" name="Line 9"/>
                <p:cNvSpPr>
                  <a:spLocks noChangeShapeType="1"/>
                </p:cNvSpPr>
                <p:nvPr/>
              </p:nvSpPr>
              <p:spPr bwMode="auto">
                <a:xfrm>
                  <a:off x="617" y="2916"/>
                  <a:ext cx="515" cy="0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52" name="Line 10"/>
                <p:cNvSpPr>
                  <a:spLocks noChangeShapeType="1"/>
                </p:cNvSpPr>
                <p:nvPr/>
              </p:nvSpPr>
              <p:spPr bwMode="auto">
                <a:xfrm>
                  <a:off x="873" y="2681"/>
                  <a:ext cx="0" cy="468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</p:grp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682" y="2711"/>
                <a:ext cx="153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A</a:t>
                </a: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885" y="2711"/>
                <a:ext cx="204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P</a:t>
                </a: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682" y="2912"/>
                <a:ext cx="153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S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885" y="2912"/>
                <a:ext cx="204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D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309" y="2326"/>
              <a:ext cx="528" cy="503"/>
              <a:chOff x="1309" y="2326"/>
              <a:chExt cx="528" cy="503"/>
            </a:xfrm>
            <a:grpFill/>
          </p:grpSpPr>
          <p:grpSp>
            <p:nvGrpSpPr>
              <p:cNvPr id="37" name="Group 16"/>
              <p:cNvGrpSpPr>
                <a:grpSpLocks/>
              </p:cNvGrpSpPr>
              <p:nvPr/>
            </p:nvGrpSpPr>
            <p:grpSpPr bwMode="auto">
              <a:xfrm>
                <a:off x="1309" y="2341"/>
                <a:ext cx="528" cy="453"/>
                <a:chOff x="1309" y="2341"/>
                <a:chExt cx="528" cy="453"/>
              </a:xfrm>
              <a:grpFill/>
            </p:grpSpPr>
            <p:sp>
              <p:nvSpPr>
                <p:cNvPr id="42" name="Oval 17"/>
                <p:cNvSpPr>
                  <a:spLocks noChangeArrowheads="1"/>
                </p:cNvSpPr>
                <p:nvPr/>
              </p:nvSpPr>
              <p:spPr bwMode="auto">
                <a:xfrm rot="2340000">
                  <a:off x="1309" y="2341"/>
                  <a:ext cx="528" cy="453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43" name="Line 18"/>
                <p:cNvSpPr>
                  <a:spLocks noChangeShapeType="1"/>
                </p:cNvSpPr>
                <p:nvPr/>
              </p:nvSpPr>
              <p:spPr bwMode="auto">
                <a:xfrm>
                  <a:off x="1369" y="2429"/>
                  <a:ext cx="409" cy="280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44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03" y="2393"/>
                  <a:ext cx="343" cy="349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</p:grp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 rot="2340000">
                <a:off x="1452" y="2326"/>
                <a:ext cx="158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A</a:t>
                </a: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 rot="2340000">
                <a:off x="1605" y="2455"/>
                <a:ext cx="210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P</a:t>
                </a: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 rot="2340000">
                <a:off x="1310" y="2477"/>
                <a:ext cx="157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S</a:t>
                </a: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 rot="2340000">
                <a:off x="1464" y="2606"/>
                <a:ext cx="211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D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531" y="1672"/>
              <a:ext cx="545" cy="460"/>
              <a:chOff x="2531" y="1672"/>
              <a:chExt cx="545" cy="460"/>
            </a:xfrm>
            <a:grpFill/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531" y="1672"/>
                <a:ext cx="545" cy="460"/>
                <a:chOff x="2531" y="1672"/>
                <a:chExt cx="545" cy="460"/>
              </a:xfrm>
              <a:grpFill/>
            </p:grpSpPr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auto">
                <a:xfrm>
                  <a:off x="2531" y="1672"/>
                  <a:ext cx="544" cy="460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35" name="Line 27"/>
                <p:cNvSpPr>
                  <a:spLocks noChangeShapeType="1"/>
                </p:cNvSpPr>
                <p:nvPr/>
              </p:nvSpPr>
              <p:spPr bwMode="auto">
                <a:xfrm>
                  <a:off x="2531" y="1902"/>
                  <a:ext cx="545" cy="0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36" name="Line 28"/>
                <p:cNvSpPr>
                  <a:spLocks noChangeShapeType="1"/>
                </p:cNvSpPr>
                <p:nvPr/>
              </p:nvSpPr>
              <p:spPr bwMode="auto">
                <a:xfrm>
                  <a:off x="2803" y="1673"/>
                  <a:ext cx="0" cy="456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</p:grp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599" y="1702"/>
                <a:ext cx="164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A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814" y="1702"/>
                <a:ext cx="21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P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599" y="1898"/>
                <a:ext cx="164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S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814" y="1898"/>
                <a:ext cx="21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D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06" y="2008"/>
              <a:ext cx="519" cy="462"/>
              <a:chOff x="1906" y="2008"/>
              <a:chExt cx="519" cy="462"/>
            </a:xfrm>
            <a:grpFill/>
          </p:grpSpPr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>
                <a:off x="1906" y="2008"/>
                <a:ext cx="519" cy="441"/>
                <a:chOff x="1906" y="2008"/>
                <a:chExt cx="519" cy="441"/>
              </a:xfrm>
              <a:grpFill/>
            </p:grpSpPr>
            <p:sp>
              <p:nvSpPr>
                <p:cNvPr id="26" name="Oval 35"/>
                <p:cNvSpPr>
                  <a:spLocks noChangeArrowheads="1"/>
                </p:cNvSpPr>
                <p:nvPr/>
              </p:nvSpPr>
              <p:spPr bwMode="auto">
                <a:xfrm rot="840000">
                  <a:off x="1906" y="2008"/>
                  <a:ext cx="519" cy="441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27" name="Line 36"/>
                <p:cNvSpPr>
                  <a:spLocks noChangeShapeType="1"/>
                </p:cNvSpPr>
                <p:nvPr/>
              </p:nvSpPr>
              <p:spPr bwMode="auto">
                <a:xfrm>
                  <a:off x="1914" y="2179"/>
                  <a:ext cx="504" cy="100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28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099" y="2015"/>
                  <a:ext cx="134" cy="426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</p:grp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 rot="840000">
                <a:off x="1999" y="2017"/>
                <a:ext cx="156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D</a:t>
                </a:r>
              </a:p>
            </p:txBody>
          </p:sp>
          <p:sp>
            <p:nvSpPr>
              <p:cNvPr id="23" name="Rectangle 39"/>
              <p:cNvSpPr>
                <a:spLocks noChangeArrowheads="1"/>
              </p:cNvSpPr>
              <p:nvPr/>
            </p:nvSpPr>
            <p:spPr bwMode="auto">
              <a:xfrm rot="840000">
                <a:off x="2199" y="2063"/>
                <a:ext cx="20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S</a:t>
                </a:r>
              </a:p>
            </p:txBody>
          </p:sp>
          <p:sp>
            <p:nvSpPr>
              <p:cNvPr id="24" name="Rectangle 40"/>
              <p:cNvSpPr>
                <a:spLocks noChangeArrowheads="1"/>
              </p:cNvSpPr>
              <p:nvPr/>
            </p:nvSpPr>
            <p:spPr bwMode="auto">
              <a:xfrm rot="840000">
                <a:off x="1946" y="2200"/>
                <a:ext cx="15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P</a:t>
                </a:r>
              </a:p>
            </p:txBody>
          </p:sp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 rot="840000">
                <a:off x="2145" y="2247"/>
                <a:ext cx="20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A</a:t>
                </a:r>
              </a:p>
            </p:txBody>
          </p:sp>
        </p:grpSp>
        <p:sp>
          <p:nvSpPr>
            <p:cNvPr id="9" name="Line 42"/>
            <p:cNvSpPr>
              <a:spLocks noChangeShapeType="1"/>
            </p:cNvSpPr>
            <p:nvPr/>
          </p:nvSpPr>
          <p:spPr bwMode="auto">
            <a:xfrm flipV="1">
              <a:off x="536" y="1945"/>
              <a:ext cx="710" cy="402"/>
            </a:xfrm>
            <a:prstGeom prst="line">
              <a:avLst/>
            </a:prstGeom>
            <a:grpFill/>
            <a:ln w="254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70C0"/>
                </a:solidFill>
                <a:latin typeface="Tahoma" pitchFamily="-128" charset="0"/>
              </a:endParaRPr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 rot="19466755">
              <a:off x="1072" y="1392"/>
              <a:ext cx="1063" cy="416"/>
            </a:xfrm>
            <a:prstGeom prst="rect">
              <a:avLst/>
            </a:prstGeom>
            <a:grpFill/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b="1" dirty="0">
                  <a:latin typeface="Sabon" charset="0"/>
                </a:rPr>
                <a:t>Aim – To receive 500 responses in 5 day period </a:t>
              </a:r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V="1">
              <a:off x="2127" y="1015"/>
              <a:ext cx="756" cy="423"/>
            </a:xfrm>
            <a:prstGeom prst="line">
              <a:avLst/>
            </a:prstGeom>
            <a:grpFill/>
            <a:ln w="254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70C0"/>
                </a:solidFill>
                <a:latin typeface="Tahoma" pitchFamily="-128" charset="0"/>
              </a:endParaRPr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3203" y="1336"/>
              <a:ext cx="518" cy="462"/>
              <a:chOff x="3203" y="1336"/>
              <a:chExt cx="518" cy="462"/>
            </a:xfrm>
            <a:grpFill/>
          </p:grpSpPr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203" y="1336"/>
                <a:ext cx="518" cy="441"/>
                <a:chOff x="3203" y="1336"/>
                <a:chExt cx="518" cy="441"/>
              </a:xfrm>
              <a:grpFill/>
            </p:grpSpPr>
            <p:sp>
              <p:nvSpPr>
                <p:cNvPr id="18" name="Oval 47"/>
                <p:cNvSpPr>
                  <a:spLocks noChangeArrowheads="1"/>
                </p:cNvSpPr>
                <p:nvPr/>
              </p:nvSpPr>
              <p:spPr bwMode="auto">
                <a:xfrm rot="840000">
                  <a:off x="3203" y="1336"/>
                  <a:ext cx="518" cy="441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19" name="Line 48"/>
                <p:cNvSpPr>
                  <a:spLocks noChangeShapeType="1"/>
                </p:cNvSpPr>
                <p:nvPr/>
              </p:nvSpPr>
              <p:spPr bwMode="auto">
                <a:xfrm>
                  <a:off x="3211" y="1507"/>
                  <a:ext cx="503" cy="100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  <p:sp>
              <p:nvSpPr>
                <p:cNvPr id="2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3396" y="1343"/>
                  <a:ext cx="133" cy="426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 dirty="0">
                    <a:solidFill>
                      <a:srgbClr val="0070C0"/>
                    </a:solidFill>
                    <a:latin typeface="Tahoma" pitchFamily="-128" charset="0"/>
                  </a:endParaRPr>
                </a:p>
              </p:txBody>
            </p:sp>
          </p:grpSp>
          <p:sp>
            <p:nvSpPr>
              <p:cNvPr id="14" name="Rectangle 50"/>
              <p:cNvSpPr>
                <a:spLocks noChangeArrowheads="1"/>
              </p:cNvSpPr>
              <p:nvPr/>
            </p:nvSpPr>
            <p:spPr bwMode="auto">
              <a:xfrm rot="840000">
                <a:off x="3296" y="1345"/>
                <a:ext cx="15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D</a:t>
                </a:r>
              </a:p>
            </p:txBody>
          </p:sp>
          <p:sp>
            <p:nvSpPr>
              <p:cNvPr id="15" name="Rectangle 51"/>
              <p:cNvSpPr>
                <a:spLocks noChangeArrowheads="1"/>
              </p:cNvSpPr>
              <p:nvPr/>
            </p:nvSpPr>
            <p:spPr bwMode="auto">
              <a:xfrm rot="840000">
                <a:off x="3495" y="1391"/>
                <a:ext cx="20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S</a:t>
                </a:r>
              </a:p>
            </p:txBody>
          </p:sp>
          <p:sp>
            <p:nvSpPr>
              <p:cNvPr id="16" name="Rectangle 52"/>
              <p:cNvSpPr>
                <a:spLocks noChangeArrowheads="1"/>
              </p:cNvSpPr>
              <p:nvPr/>
            </p:nvSpPr>
            <p:spPr bwMode="auto">
              <a:xfrm rot="840000">
                <a:off x="3243" y="1528"/>
                <a:ext cx="156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P</a:t>
                </a:r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 rot="840000">
                <a:off x="3441" y="1575"/>
                <a:ext cx="205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0070C0"/>
                    </a:solidFill>
                    <a:latin typeface="TradeGothic" charset="0"/>
                  </a:rPr>
                  <a:t>A</a:t>
                </a:r>
              </a:p>
            </p:txBody>
          </p:sp>
        </p:grpSp>
      </p:grpSp>
      <p:sp>
        <p:nvSpPr>
          <p:cNvPr id="53" name="Title 2"/>
          <p:cNvSpPr txBox="1">
            <a:spLocks/>
          </p:cNvSpPr>
          <p:nvPr/>
        </p:nvSpPr>
        <p:spPr>
          <a:xfrm>
            <a:off x="212277" y="966830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PDSA Testing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215900" y="5216120"/>
            <a:ext cx="5013722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Cycle 1A: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Posters and launch presentation to management team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921271" y="4641064"/>
            <a:ext cx="4704160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Cycle 1B: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Email sent to all managers with links to survey monkey and signposting paper survey (cascade approach)</a:t>
            </a:r>
          </a:p>
          <a:p>
            <a:pPr eaLnBrk="0" hangingPunct="0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4797996" y="3966913"/>
            <a:ext cx="345995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Cycle 1C: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Email sent to all staff signposting ways to respond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21060" y="3271123"/>
            <a:ext cx="33627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Cycle 1D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Small team floor walking to spread the word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07033" y="2437597"/>
            <a:ext cx="27735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1E:</a:t>
            </a:r>
            <a:r>
              <a:rPr lang="en-GB" dirty="0"/>
              <a:t> </a:t>
            </a:r>
            <a:r>
              <a:rPr lang="en-GB" sz="1400" dirty="0">
                <a:latin typeface="Comic Sans MS" panose="030F0702030302020204" pitchFamily="66" charset="0"/>
                <a:cs typeface="Andalus" panose="02020603050405020304" pitchFamily="18" charset="-78"/>
              </a:rPr>
              <a:t>Collate information review PDSA – 495 responses received </a:t>
            </a:r>
          </a:p>
        </p:txBody>
      </p:sp>
    </p:spTree>
    <p:extLst>
      <p:ext uri="{BB962C8B-B14F-4D97-AF65-F5344CB8AC3E}">
        <p14:creationId xmlns:p14="http://schemas.microsoft.com/office/powerpoint/2010/main" val="280549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854464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Analysis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and themes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1628800"/>
            <a:ext cx="3112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5EB8"/>
                </a:solidFill>
                <a:latin typeface="Comic Sans MS" panose="030F0702030302020204" pitchFamily="66" charset="0"/>
              </a:rPr>
              <a:t>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Medication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Agency staff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IT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Lumber puncture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Birth companions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Pain relief</a:t>
            </a:r>
          </a:p>
          <a:p>
            <a:endParaRPr lang="en-GB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48659"/>
              </p:ext>
            </p:extLst>
          </p:nvPr>
        </p:nvGraphicFramePr>
        <p:xfrm>
          <a:off x="254977" y="1466113"/>
          <a:ext cx="5015012" cy="307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29B4BA-D699-4105-B207-7044F7139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976431"/>
              </p:ext>
            </p:extLst>
          </p:nvPr>
        </p:nvGraphicFramePr>
        <p:xfrm>
          <a:off x="254977" y="4704065"/>
          <a:ext cx="8760676" cy="138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54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" y="2022517"/>
            <a:ext cx="9109385" cy="425578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45630" y="980728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Women and Families at the heart </a:t>
            </a:r>
            <a:b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of everything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992995" y="2022516"/>
            <a:ext cx="2794055" cy="1718881"/>
          </a:xfrm>
          <a:prstGeom prst="wedgeEllipseCallout">
            <a:avLst>
              <a:gd name="adj1" fmla="val -48926"/>
              <a:gd name="adj2" fmla="val 6856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5EC2"/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Maternity Quality Improvement Forum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932135" y="3989960"/>
            <a:ext cx="2416333" cy="1568694"/>
          </a:xfrm>
          <a:prstGeom prst="wedgeEllipseCallout">
            <a:avLst>
              <a:gd name="adj1" fmla="val -64984"/>
              <a:gd name="adj2" fmla="val -5016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5EC2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Whose Shoes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6427" y="2022518"/>
            <a:ext cx="2541357" cy="1163442"/>
          </a:xfrm>
          <a:prstGeom prst="wedgeEllipseCallout">
            <a:avLst>
              <a:gd name="adj1" fmla="val 38758"/>
              <a:gd name="adj2" fmla="val 690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5EC2"/>
            </a:solidFill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Care Opinion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83568" y="5100970"/>
            <a:ext cx="2123159" cy="1284911"/>
          </a:xfrm>
          <a:prstGeom prst="wedgeEllipseCallout">
            <a:avLst>
              <a:gd name="adj1" fmla="val 64845"/>
              <a:gd name="adj2" fmla="val -4343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5EC2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Maternity Voices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707904" y="5013176"/>
            <a:ext cx="2570183" cy="1500935"/>
          </a:xfrm>
          <a:prstGeom prst="wedgeEllipseCallout">
            <a:avLst>
              <a:gd name="adj1" fmla="val -14511"/>
              <a:gd name="adj2" fmla="val -79309"/>
            </a:avLst>
          </a:prstGeom>
          <a:solidFill>
            <a:schemeClr val="tx2">
              <a:lumMod val="75000"/>
            </a:schemeClr>
          </a:solidFill>
          <a:ln>
            <a:solidFill>
              <a:srgbClr val="005EC2"/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Patient Experience Midwife</a:t>
            </a:r>
          </a:p>
        </p:txBody>
      </p:sp>
    </p:spTree>
    <p:extLst>
      <p:ext uri="{BB962C8B-B14F-4D97-AF65-F5344CB8AC3E}">
        <p14:creationId xmlns:p14="http://schemas.microsoft.com/office/powerpoint/2010/main" val="308731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1052736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Lessons Learned</a:t>
            </a: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33" y="1916832"/>
            <a:ext cx="83632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EB8"/>
                </a:solidFill>
                <a:latin typeface="Comic Sans MS" panose="030F0702030302020204" pitchFamily="66" charset="0"/>
              </a:rPr>
              <a:t>Recognition of slow start</a:t>
            </a:r>
          </a:p>
          <a:p>
            <a:endParaRPr lang="en-GB" sz="20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EB8"/>
                </a:solidFill>
                <a:latin typeface="Comic Sans MS" panose="030F0702030302020204" pitchFamily="66" charset="0"/>
              </a:rPr>
              <a:t>Strengthen relationship and utilise support from Health Innovation and AQUA</a:t>
            </a:r>
          </a:p>
          <a:p>
            <a:endParaRPr lang="en-GB" sz="20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EB8"/>
                </a:solidFill>
                <a:latin typeface="Comic Sans MS" panose="030F0702030302020204" pitchFamily="66" charset="0"/>
              </a:rPr>
              <a:t>Build on engagement from Break the Rules to continuously improve services in conjunction with staff and patients</a:t>
            </a:r>
          </a:p>
          <a:p>
            <a:endParaRPr lang="en-GB" sz="20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EB8"/>
                </a:solidFill>
                <a:latin typeface="Comic Sans MS" panose="030F0702030302020204" pitchFamily="66" charset="0"/>
              </a:rPr>
              <a:t>Using Life system share knowledge and learn from other Trusts</a:t>
            </a:r>
          </a:p>
          <a:p>
            <a:endParaRPr lang="en-GB" sz="20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5EB8"/>
                </a:solidFill>
                <a:latin typeface="Comic Sans MS" panose="030F0702030302020204" pitchFamily="66" charset="0"/>
              </a:rPr>
              <a:t>Celebrate success of Break the Rules Campaign with teams and share compliments received during the campaign to continuously boost morale</a:t>
            </a:r>
          </a:p>
        </p:txBody>
      </p:sp>
    </p:spTree>
    <p:extLst>
      <p:ext uri="{BB962C8B-B14F-4D97-AF65-F5344CB8AC3E}">
        <p14:creationId xmlns:p14="http://schemas.microsoft.com/office/powerpoint/2010/main" val="396581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36240" y="1268760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And our advice to you …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6240" y="1412776"/>
            <a:ext cx="7880176" cy="4608512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endParaRPr lang="en-GB" sz="28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endParaRPr lang="en-GB" sz="28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005EB8"/>
                </a:solidFill>
                <a:latin typeface="Comic Sans MS" panose="030F0702030302020204" pitchFamily="66" charset="0"/>
              </a:rPr>
              <a:t>Start small</a:t>
            </a:r>
          </a:p>
          <a:p>
            <a:endParaRPr lang="en-GB" sz="28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005EB8"/>
                </a:solidFill>
                <a:latin typeface="Comic Sans MS" panose="030F0702030302020204" pitchFamily="66" charset="0"/>
              </a:rPr>
              <a:t>Go where the energy is ..</a:t>
            </a:r>
          </a:p>
          <a:p>
            <a:endParaRPr lang="en-GB" sz="28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005EB8"/>
                </a:solidFill>
                <a:latin typeface="Comic Sans MS" panose="030F0702030302020204" pitchFamily="66" charset="0"/>
              </a:rPr>
              <a:t>Use your data!</a:t>
            </a:r>
          </a:p>
        </p:txBody>
      </p:sp>
    </p:spTree>
    <p:extLst>
      <p:ext uri="{BB962C8B-B14F-4D97-AF65-F5344CB8AC3E}">
        <p14:creationId xmlns:p14="http://schemas.microsoft.com/office/powerpoint/2010/main" val="368565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484784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0070C0"/>
                </a:solidFill>
                <a:latin typeface="Comic Sans MS" panose="030F0702030302020204" pitchFamily="66" charset="0"/>
              </a:rPr>
              <a:t>Any Questions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 descr="C:\Users\jm03mg\AppData\Local\Microsoft\Windows\Temporary Internet Files\Content.IE5\FACOM3HM\10582_bigstock-Questions-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63" y="2368216"/>
            <a:ext cx="4619012" cy="3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6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30358" y="1219072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CQC 2016…….</a:t>
            </a:r>
          </a:p>
        </p:txBody>
      </p:sp>
      <p:pic>
        <p:nvPicPr>
          <p:cNvPr id="4" name="Picture 2" descr="C:\Users\jm03mg\AppData\Local\Microsoft\Windows\Temporary Internet Files\Content.Outlook\K73YB415\special repor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7722">
            <a:off x="1690437" y="2129023"/>
            <a:ext cx="2964106" cy="17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m03mg\AppData\Local\Microsoft\Windows\Temporary Internet Files\Content.Outlook\K73YB415\negative pres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462">
            <a:off x="4288939" y="2652504"/>
            <a:ext cx="2442195" cy="31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1618" y="2631499"/>
            <a:ext cx="5173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en-GB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Inadequate</a:t>
            </a:r>
          </a:p>
        </p:txBody>
      </p:sp>
    </p:spTree>
    <p:extLst>
      <p:ext uri="{BB962C8B-B14F-4D97-AF65-F5344CB8AC3E}">
        <p14:creationId xmlns:p14="http://schemas.microsoft.com/office/powerpoint/2010/main" val="34839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95536" y="1086155"/>
            <a:ext cx="8058150" cy="61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Staff felt……</a:t>
            </a:r>
          </a:p>
        </p:txBody>
      </p:sp>
      <p:pic>
        <p:nvPicPr>
          <p:cNvPr id="4" name="Picture 3" descr="16194f6739d87cfd12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2224">
            <a:off x="1188281" y="1844119"/>
            <a:ext cx="3093747" cy="2727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6194f689928735f1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6645">
            <a:off x="4351444" y="3715508"/>
            <a:ext cx="3043496" cy="2282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6194f6a04a2bc2d72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5641" y="3744980"/>
            <a:ext cx="2964903" cy="2223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6194f6b0ec9be4de2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6666" y="1278112"/>
            <a:ext cx="2934284" cy="2656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6194f63b377aacc2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4050">
            <a:off x="6032137" y="1993412"/>
            <a:ext cx="2963776" cy="2801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72210" y="1131986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Led to…….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55173058"/>
              </p:ext>
            </p:extLst>
          </p:nvPr>
        </p:nvGraphicFramePr>
        <p:xfrm>
          <a:off x="1907704" y="1743634"/>
          <a:ext cx="6622656" cy="420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91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160289"/>
            <a:ext cx="8058150" cy="6116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What happened next…</a:t>
            </a: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8058150" cy="4104456"/>
          </a:xfrm>
          <a:blipFill dpi="0" rotWithShape="1">
            <a:blip r:embed="rId3">
              <a:alphaModFix amt="8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005EB8"/>
                </a:solidFill>
                <a:latin typeface="Comic Sans MS" panose="030F0702030302020204" pitchFamily="66" charset="0"/>
              </a:rPr>
              <a:t>May 2017 successful application to join wave 1 of the NHSI Maternity &amp; Neonatal Safety Collaborative</a:t>
            </a:r>
          </a:p>
          <a:p>
            <a:pPr marL="0" indent="0">
              <a:buNone/>
            </a:pPr>
            <a:endParaRPr lang="en-GB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5EB8"/>
                </a:solidFill>
                <a:latin typeface="Comic Sans MS" panose="030F0702030302020204" pitchFamily="66" charset="0"/>
              </a:rPr>
              <a:t>Our Approach	</a:t>
            </a:r>
          </a:p>
          <a:p>
            <a:pPr marL="0" indent="0">
              <a:buNone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Focus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“Saving babies” A framework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Improving the identification and management of sepsis in babies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Improving the reliability of </a:t>
            </a:r>
            <a:r>
              <a:rPr lang="en-GB" dirty="0" err="1">
                <a:solidFill>
                  <a:srgbClr val="005EB8"/>
                </a:solidFill>
                <a:latin typeface="Comic Sans MS" panose="030F0702030302020204" pitchFamily="66" charset="0"/>
              </a:rPr>
              <a:t>fetal</a:t>
            </a: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 monitoring and neonatal resuscitation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Human Factors – Break the Rules for Better Care</a:t>
            </a:r>
          </a:p>
          <a:p>
            <a:pPr marL="0" indent="0">
              <a:buNone/>
            </a:pPr>
            <a:endParaRPr lang="en-GB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5EB8"/>
                </a:solidFill>
                <a:latin typeface="Comic Sans MS" panose="030F0702030302020204" pitchFamily="66" charset="0"/>
              </a:rPr>
              <a:t>Our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Staff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EB8"/>
                </a:solidFill>
                <a:latin typeface="Comic Sans MS" panose="030F0702030302020204" pitchFamily="66" charset="0"/>
              </a:rPr>
              <a:t>Focus</a:t>
            </a:r>
          </a:p>
          <a:p>
            <a:pPr marL="0" indent="0" algn="ctr">
              <a:buNone/>
            </a:pPr>
            <a:endParaRPr lang="en-GB" sz="2000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000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rgbClr val="005EB8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005EB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1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548640"/>
            <a:ext cx="8058150" cy="1737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GB" b="1" dirty="0">
                <a:latin typeface="Comic Sans MS" panose="030F0702030302020204" pitchFamily="66" charset="0"/>
              </a:rPr>
            </a:br>
            <a:r>
              <a:rPr lang="en-GB" b="1" dirty="0">
                <a:latin typeface="Comic Sans MS" panose="030F0702030302020204" pitchFamily="66" charset="0"/>
              </a:rPr>
              <a:t>Our focus today?</a:t>
            </a: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r>
              <a:rPr lang="en-GB" b="1" dirty="0">
                <a:latin typeface="Comic Sans MS" panose="030F0702030302020204" pitchFamily="66" charset="0"/>
              </a:rPr>
              <a:t>  Break the Rules for Better Care</a:t>
            </a:r>
          </a:p>
        </p:txBody>
      </p:sp>
      <p:pic>
        <p:nvPicPr>
          <p:cNvPr id="6" name="Content Placeholder 3" descr="\\nm-cr4-fs01\Pool03\Home\jm03mg\My Pictures\Breaking-the-rule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66" y="2780928"/>
            <a:ext cx="3416434" cy="3283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40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6495" y="4640278"/>
            <a:ext cx="3348217" cy="971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 day event aiming for 500 responses from staff/women/ families</a:t>
            </a: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Collate, respond and disseminate findings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6494" y="3586656"/>
            <a:ext cx="3348217" cy="881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Develop guideline using the ‘Listen to me’ resource</a:t>
            </a: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Launch &amp; cascade teach ‘Listen to me’</a:t>
            </a: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Embed ‘Listen to me’ in mandatory training </a:t>
            </a:r>
          </a:p>
        </p:txBody>
      </p:sp>
      <p:sp>
        <p:nvSpPr>
          <p:cNvPr id="5" name="Rectangle: Rounded Corners 5">
            <a:hlinkClick r:id="rId2" action="ppaction://hlinksldjump"/>
          </p:cNvPr>
          <p:cNvSpPr/>
          <p:nvPr/>
        </p:nvSpPr>
        <p:spPr>
          <a:xfrm>
            <a:off x="280528" y="1144048"/>
            <a:ext cx="1821542" cy="44676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B66D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5984" tIns="35984" rIns="35984" bIns="35984" rtlCol="0" anchor="ctr"/>
          <a:lstStyle/>
          <a:p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4.a) Work with Mothers and families to improve their experience of safer care. - Run the  ‘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the Rules for great care programme’ to collate minimum 500 responses from women and families and staff and report findings by 31</a:t>
            </a:r>
            <a:r>
              <a:rPr lang="en-GB" sz="14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2018.  </a:t>
            </a:r>
          </a:p>
          <a:p>
            <a:pPr algn="ctr" defTabSz="913984"/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5732" y="2522875"/>
            <a:ext cx="3274003" cy="881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TED (Time; Escalation; Decision)</a:t>
            </a:r>
          </a:p>
          <a:p>
            <a:pPr algn="ctr" defTabSz="457200"/>
            <a:r>
              <a:rPr lang="en-GB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Teaching resource to be used to lead improvement  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2206885" y="3586656"/>
            <a:ext cx="3301219" cy="905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457200"/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377" y="3671613"/>
            <a:ext cx="3218213" cy="779179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 sz="1400"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 </a:t>
            </a:r>
            <a:r>
              <a:rPr lang="en-GB" sz="1600" b="1" dirty="0"/>
              <a:t>Implement</a:t>
            </a:r>
          </a:p>
          <a:p>
            <a:r>
              <a:rPr lang="en-GB" sz="1600" b="1" dirty="0"/>
              <a:t> ‘Listen to me’ programme</a:t>
            </a:r>
          </a:p>
        </p:txBody>
      </p:sp>
      <p:sp>
        <p:nvSpPr>
          <p:cNvPr id="9" name="Flowchart: Card 8"/>
          <p:cNvSpPr/>
          <p:nvPr/>
        </p:nvSpPr>
        <p:spPr>
          <a:xfrm>
            <a:off x="2225732" y="1144048"/>
            <a:ext cx="3274003" cy="1233083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Stakeholder Engagement </a:t>
            </a:r>
          </a:p>
        </p:txBody>
      </p:sp>
      <p:sp>
        <p:nvSpPr>
          <p:cNvPr id="10" name="Flowchart: Card 9"/>
          <p:cNvSpPr/>
          <p:nvPr/>
        </p:nvSpPr>
        <p:spPr>
          <a:xfrm flipV="1">
            <a:off x="2207464" y="4653607"/>
            <a:ext cx="3301363" cy="958053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203" y="4700511"/>
            <a:ext cx="2799943" cy="783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 sz="1400"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b="1" dirty="0"/>
              <a:t>Run </a:t>
            </a:r>
          </a:p>
          <a:p>
            <a:r>
              <a:rPr lang="en-GB" sz="1600" b="1" dirty="0"/>
              <a:t>‘Break the rules for great care programme’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6494" y="2537202"/>
            <a:ext cx="3348216" cy="881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Interactive workshop using TED at ‘Saving babies’ launch 18</a:t>
            </a:r>
            <a:r>
              <a:rPr lang="en-GB" sz="14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</a:t>
            </a:r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October 2017</a:t>
            </a: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Develop TED cascade training for all staff</a:t>
            </a:r>
          </a:p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7783" y="1144048"/>
            <a:ext cx="3348214" cy="1240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Patient experience midwife role links with careopinion /Healthwatch engagement events ie @whose shoes </a:t>
            </a:r>
          </a:p>
          <a:p>
            <a:pPr defTabSz="457200"/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MLAG members and representatives to be involved in work streams of their choice</a:t>
            </a:r>
          </a:p>
          <a:p>
            <a:pPr defTabSz="457200"/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: Rounded Corners 22"/>
          <p:cNvSpPr/>
          <p:nvPr/>
        </p:nvSpPr>
        <p:spPr>
          <a:xfrm>
            <a:off x="314975" y="5661248"/>
            <a:ext cx="8714182" cy="4320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400" b="1" dirty="0">
                <a:solidFill>
                  <a:prstClr val="white">
                    <a:lumMod val="50000"/>
                  </a:prstClr>
                </a:solidFill>
              </a:rPr>
              <a:t>Measures:</a:t>
            </a:r>
            <a:endParaRPr lang="en-GB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2976" y="20782"/>
            <a:ext cx="528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‘Break The Rules For Great Care’</a:t>
            </a:r>
          </a:p>
        </p:txBody>
      </p:sp>
    </p:spTree>
    <p:extLst>
      <p:ext uri="{BB962C8B-B14F-4D97-AF65-F5344CB8AC3E}">
        <p14:creationId xmlns:p14="http://schemas.microsoft.com/office/powerpoint/2010/main" val="286116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79BA418-748B-4E6D-B051-4EDB12F36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4" y="1163130"/>
            <a:ext cx="7552944" cy="4852416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C9CAD5-8944-4481-B83C-754F1092F4D3}"/>
              </a:ext>
            </a:extLst>
          </p:cNvPr>
          <p:cNvSpPr/>
          <p:nvPr/>
        </p:nvSpPr>
        <p:spPr>
          <a:xfrm>
            <a:off x="1907704" y="1714685"/>
            <a:ext cx="5688632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3600" b="1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to get involved</a:t>
            </a:r>
          </a:p>
          <a:p>
            <a:pPr lvl="0">
              <a:spcBef>
                <a:spcPct val="20000"/>
              </a:spcBef>
            </a:pPr>
            <a:endParaRPr lang="en-GB" sz="2400" dirty="0">
              <a:solidFill>
                <a:srgbClr val="005EB8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400" b="1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Cascade approach with an aim of 500 responses</a:t>
            </a:r>
          </a:p>
          <a:p>
            <a:pPr lvl="0" algn="ctr">
              <a:spcBef>
                <a:spcPct val="20000"/>
              </a:spcBef>
            </a:pPr>
            <a:endParaRPr lang="en-GB" sz="2400" b="1" dirty="0">
              <a:solidFill>
                <a:srgbClr val="005EB8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400" b="1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Survey monkey</a:t>
            </a:r>
          </a:p>
          <a:p>
            <a:pPr lvl="0" algn="ctr">
              <a:spcBef>
                <a:spcPct val="20000"/>
              </a:spcBef>
            </a:pPr>
            <a:r>
              <a:rPr lang="en-GB" sz="2400" b="1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Paper survey</a:t>
            </a:r>
          </a:p>
          <a:p>
            <a:pPr lvl="0" algn="ctr">
              <a:spcBef>
                <a:spcPct val="20000"/>
              </a:spcBef>
            </a:pPr>
            <a:endParaRPr lang="en-GB" sz="2400" b="1" dirty="0">
              <a:solidFill>
                <a:srgbClr val="005EB8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400" b="1" dirty="0">
                <a:solidFill>
                  <a:srgbClr val="005EB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Completely anonymous </a:t>
            </a:r>
          </a:p>
        </p:txBody>
      </p:sp>
    </p:spTree>
    <p:extLst>
      <p:ext uri="{BB962C8B-B14F-4D97-AF65-F5344CB8AC3E}">
        <p14:creationId xmlns:p14="http://schemas.microsoft.com/office/powerpoint/2010/main" val="273353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  <a:blipFill>
            <a:blip r:embed="rId2">
              <a:alphaModFix amt="8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GB" sz="36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5EB8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800" dirty="0">
                <a:solidFill>
                  <a:srgbClr val="005EB8"/>
                </a:solidFill>
                <a:latin typeface="Comic Sans MS" panose="030F0702030302020204" pitchFamily="66" charset="0"/>
              </a:rPr>
              <a:t>“If you could </a:t>
            </a:r>
            <a:r>
              <a:rPr lang="en-GB" sz="2800" b="1" dirty="0">
                <a:solidFill>
                  <a:srgbClr val="005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break one rule </a:t>
            </a:r>
            <a:r>
              <a:rPr lang="en-GB" sz="2800" dirty="0">
                <a:solidFill>
                  <a:srgbClr val="005EB8"/>
                </a:solidFill>
                <a:latin typeface="Comic Sans MS" panose="030F0702030302020204" pitchFamily="66" charset="0"/>
              </a:rPr>
              <a:t>for better care what would it be and why?”</a:t>
            </a:r>
          </a:p>
          <a:p>
            <a:pPr algn="ctr"/>
            <a:endParaRPr lang="en-GB" sz="2800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5EB8"/>
                </a:solidFill>
                <a:latin typeface="Comic Sans MS" panose="030F0702030302020204" pitchFamily="66" charset="0"/>
              </a:rPr>
              <a:t>“If you could </a:t>
            </a:r>
            <a:r>
              <a:rPr lang="en-GB" sz="2800" b="1" dirty="0">
                <a:solidFill>
                  <a:srgbClr val="005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change one aspect </a:t>
            </a:r>
            <a:r>
              <a:rPr lang="en-GB" sz="2800" dirty="0">
                <a:solidFill>
                  <a:srgbClr val="005EB8"/>
                </a:solidFill>
                <a:latin typeface="Comic Sans MS" panose="030F0702030302020204" pitchFamily="66" charset="0"/>
              </a:rPr>
              <a:t>of your care what would it be and why?”</a:t>
            </a:r>
          </a:p>
          <a:p>
            <a:pPr algn="ctr"/>
            <a:endParaRPr lang="en-GB" sz="2800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endParaRPr lang="en-GB" sz="36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  <a:p>
            <a:endParaRPr lang="en-GB" sz="3600" b="1" dirty="0">
              <a:solidFill>
                <a:srgbClr val="005EB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E3F8A8118D7469B61CC839C9CA5F3" ma:contentTypeVersion="8" ma:contentTypeDescription="Create a new document." ma:contentTypeScope="" ma:versionID="af9f1de73b039213d0fb97facbdffe3b">
  <xsd:schema xmlns:xsd="http://www.w3.org/2001/XMLSchema" xmlns:xs="http://www.w3.org/2001/XMLSchema" xmlns:p="http://schemas.microsoft.com/office/2006/metadata/properties" xmlns:ns2="35610f35-1274-4b86-9b01-b920d01fb57d" xmlns:ns3="4c657258-8a05-448d-8bef-7712241340ec" targetNamespace="http://schemas.microsoft.com/office/2006/metadata/properties" ma:root="true" ma:fieldsID="46ee7c7a42a0764c52e060613846f796" ns2:_="" ns3:_="">
    <xsd:import namespace="35610f35-1274-4b86-9b01-b920d01fb57d"/>
    <xsd:import namespace="4c657258-8a05-448d-8bef-7712241340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10f35-1274-4b86-9b01-b920d01fb5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57258-8a05-448d-8bef-771224134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D92E6C-9F74-47F7-8838-81A591515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10f35-1274-4b86-9b01-b920d01fb57d"/>
    <ds:schemaRef ds:uri="4c657258-8a05-448d-8bef-771224134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E4C5D3-F416-484F-AE29-8304414002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197E7-78BA-4373-BE32-5C3A771C536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c657258-8a05-448d-8bef-7712241340ec"/>
    <ds:schemaRef ds:uri="http://purl.org/dc/dcmitype/"/>
    <ds:schemaRef ds:uri="http://schemas.microsoft.com/office/2006/documentManagement/types"/>
    <ds:schemaRef ds:uri="35610f35-1274-4b86-9b01-b920d01fb57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609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Andalus</vt:lpstr>
      <vt:lpstr>Arial</vt:lpstr>
      <vt:lpstr>Calibri</vt:lpstr>
      <vt:lpstr>Comic Sans MS</vt:lpstr>
      <vt:lpstr>Lucida Sans</vt:lpstr>
      <vt:lpstr>Sabon</vt:lpstr>
      <vt:lpstr>Tahoma</vt:lpstr>
      <vt:lpstr>TradeGothic</vt:lpstr>
      <vt:lpstr>Office Theme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Mcmullen Paul (RW6) PAHNT</dc:creator>
  <cp:lastModifiedBy>Tazeem Shah</cp:lastModifiedBy>
  <cp:revision>31</cp:revision>
  <dcterms:created xsi:type="dcterms:W3CDTF">2015-08-21T09:05:23Z</dcterms:created>
  <dcterms:modified xsi:type="dcterms:W3CDTF">2018-03-08T12:38:58Z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0x010100190E3F8A8118D7469B61CC839C9CA5F3</vt:lpwstr>
  </property>
</Properties>
</file>