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9" r:id="rId5"/>
    <p:sldId id="276" r:id="rId6"/>
    <p:sldId id="282" r:id="rId7"/>
    <p:sldId id="290" r:id="rId8"/>
    <p:sldId id="283" r:id="rId9"/>
    <p:sldId id="289" r:id="rId10"/>
    <p:sldId id="284" r:id="rId11"/>
    <p:sldId id="285" r:id="rId12"/>
    <p:sldId id="286" r:id="rId13"/>
    <p:sldId id="291" r:id="rId14"/>
    <p:sldId id="288" r:id="rId15"/>
    <p:sldId id="287" r:id="rId16"/>
    <p:sldId id="292" r:id="rId17"/>
    <p:sldId id="275" r:id="rId18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4">
          <p15:clr>
            <a:srgbClr val="A4A3A4"/>
          </p15:clr>
        </p15:guide>
        <p15:guide id="3" orient="horz" pos="3990">
          <p15:clr>
            <a:srgbClr val="A4A3A4"/>
          </p15:clr>
        </p15:guide>
        <p15:guide id="4" pos="2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757"/>
    <a:srgbClr val="BCACCC"/>
    <a:srgbClr val="9C87B7"/>
    <a:srgbClr val="8166A2"/>
    <a:srgbClr val="8D42C6"/>
    <a:srgbClr val="3186C6"/>
    <a:srgbClr val="9D0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3" autoAdjust="0"/>
    <p:restoredTop sz="90011"/>
  </p:normalViewPr>
  <p:slideViewPr>
    <p:cSldViewPr snapToGrid="0" snapToObjects="1" showGuides="1">
      <p:cViewPr varScale="1">
        <p:scale>
          <a:sx n="103" d="100"/>
          <a:sy n="103" d="100"/>
        </p:scale>
        <p:origin x="120" y="192"/>
      </p:cViewPr>
      <p:guideLst>
        <p:guide orient="horz" pos="2160"/>
        <p:guide pos="2824"/>
        <p:guide orient="horz" pos="3990"/>
        <p:guide pos="2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5E991-906A-AE4D-86E7-47D772DA648E}" type="datetimeFigureOut">
              <a:rPr lang="en-GB" smtClean="0"/>
              <a:pPr/>
              <a:t>10/04/2018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7589C-D540-A245-9B1F-3098F3C833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2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52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6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8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925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5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96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074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25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6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18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8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7589C-D540-A245-9B1F-3098F3C8332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50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M ppt-blank templat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2161" y="3264053"/>
            <a:ext cx="5258451" cy="615116"/>
          </a:xfrm>
        </p:spPr>
        <p:txBody>
          <a:bodyPr anchor="t">
            <a:normAutofit/>
          </a:bodyPr>
          <a:lstStyle>
            <a:lvl1pPr>
              <a:defRPr sz="2900">
                <a:solidFill>
                  <a:srgbClr val="011757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2162" y="3809722"/>
            <a:ext cx="4956276" cy="42661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0611" y="651994"/>
            <a:ext cx="2321656" cy="116082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522161" y="6324600"/>
            <a:ext cx="5258451" cy="96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6212840"/>
            <a:ext cx="4756066" cy="36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M ppt-blank template16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9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37" y="6324600"/>
            <a:ext cx="5544574" cy="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M ppt-purple template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9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64" y="274638"/>
            <a:ext cx="8229600" cy="71747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64" y="1775887"/>
            <a:ext cx="8229600" cy="43502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1757"/>
                </a:solidFill>
              </a:defRPr>
            </a:lvl1pPr>
          </a:lstStyle>
          <a:p>
            <a:fld id="{D98AA066-A611-774F-B2E7-07EC8C841F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164" y="964396"/>
            <a:ext cx="8229600" cy="288097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7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M ppt-purple template2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80000" cy="69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8" y="274638"/>
            <a:ext cx="8229600" cy="71747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08" y="1775887"/>
            <a:ext cx="8229600" cy="435027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D009E"/>
                </a:solidFill>
              </a:defRPr>
            </a:lvl1pPr>
          </a:lstStyle>
          <a:p>
            <a:fld id="{D98AA066-A611-774F-B2E7-07EC8C841F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008" y="964396"/>
            <a:ext cx="8229600" cy="288097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7052" y="5337583"/>
            <a:ext cx="6530235" cy="431392"/>
          </a:xfrm>
        </p:spPr>
        <p:txBody>
          <a:bodyPr anchor="t">
            <a:noAutofit/>
          </a:bodyPr>
          <a:lstStyle>
            <a:lvl1pPr algn="r">
              <a:defRPr sz="2900" b="0" cap="none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855" y="3124975"/>
            <a:ext cx="4883248" cy="1500187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87129" y="4902769"/>
            <a:ext cx="956871" cy="1704722"/>
          </a:xfrm>
        </p:spPr>
        <p:txBody>
          <a:bodyPr anchor="t">
            <a:noAutofit/>
          </a:bodyPr>
          <a:lstStyle>
            <a:lvl1pPr marL="0" indent="0">
              <a:buNone/>
              <a:defRPr sz="7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66300" cy="690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7052" y="5337583"/>
            <a:ext cx="6530235" cy="431392"/>
          </a:xfrm>
        </p:spPr>
        <p:txBody>
          <a:bodyPr anchor="t">
            <a:noAutofit/>
          </a:bodyPr>
          <a:lstStyle>
            <a:lvl1pPr algn="r">
              <a:defRPr sz="2900" b="0" cap="none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855" y="3124975"/>
            <a:ext cx="4883248" cy="1500187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87129" y="4902769"/>
            <a:ext cx="956871" cy="1704722"/>
          </a:xfrm>
        </p:spPr>
        <p:txBody>
          <a:bodyPr anchor="t">
            <a:noAutofit/>
          </a:bodyPr>
          <a:lstStyle>
            <a:lvl1pPr marL="0" indent="0">
              <a:buNone/>
              <a:defRPr sz="7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8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37052" y="5337583"/>
            <a:ext cx="6530235" cy="431392"/>
          </a:xfrm>
        </p:spPr>
        <p:txBody>
          <a:bodyPr anchor="t">
            <a:noAutofit/>
          </a:bodyPr>
          <a:lstStyle>
            <a:lvl1pPr algn="r">
              <a:defRPr sz="2900" b="0" cap="none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855" y="3124975"/>
            <a:ext cx="4883248" cy="1500187"/>
          </a:xfrm>
        </p:spPr>
        <p:txBody>
          <a:bodyPr anchor="t">
            <a:normAutofit/>
          </a:bodyPr>
          <a:lstStyle>
            <a:lvl1pPr marL="0" indent="0">
              <a:lnSpc>
                <a:spcPct val="80000"/>
              </a:lnSpc>
              <a:buNone/>
              <a:defRPr sz="4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187129" y="4902769"/>
            <a:ext cx="956871" cy="1704722"/>
          </a:xfrm>
        </p:spPr>
        <p:txBody>
          <a:bodyPr anchor="t">
            <a:noAutofit/>
          </a:bodyPr>
          <a:lstStyle>
            <a:lvl1pPr marL="0" indent="0">
              <a:buNone/>
              <a:defRPr sz="7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AA066-A611-774F-B2E7-07EC8C841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98783" y="117944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4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IM ppt-purple template21.jpg"/>
          <p:cNvPicPr>
            <a:picLocks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80000" cy="69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08" y="274638"/>
            <a:ext cx="8229600" cy="717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87" y="1775887"/>
            <a:ext cx="8504237" cy="4350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1952" y="62571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0">
                <a:solidFill>
                  <a:srgbClr val="9D009E"/>
                </a:solidFill>
                <a:latin typeface="Trebuchet MS"/>
                <a:cs typeface="Trebuchet MS"/>
              </a:defRPr>
            </a:lvl1pPr>
          </a:lstStyle>
          <a:p>
            <a:fld id="{D98AA066-A611-774F-B2E7-07EC8C841F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100008" y="1009928"/>
            <a:ext cx="8229600" cy="351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500" kern="1200">
                <a:solidFill>
                  <a:schemeClr val="tx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Click to edit Master title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6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5" r:id="rId3"/>
    <p:sldLayoutId id="2147483656" r:id="rId4"/>
    <p:sldLayoutId id="2147483651" r:id="rId5"/>
    <p:sldLayoutId id="2147483657" r:id="rId6"/>
    <p:sldLayoutId id="2147483658" r:id="rId7"/>
    <p:sldLayoutId id="2147483654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500" kern="1200">
          <a:solidFill>
            <a:srgbClr val="011757"/>
          </a:solidFill>
          <a:latin typeface="Trebuchet MS"/>
          <a:ea typeface="+mj-ea"/>
          <a:cs typeface="Trebuchet M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11757"/>
          </a:solidFill>
          <a:latin typeface="Trebuchet MS"/>
          <a:ea typeface="+mn-ea"/>
          <a:cs typeface="Trebuchet MS"/>
        </a:defRPr>
      </a:lvl1pPr>
      <a:lvl2pPr marL="628650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11757"/>
          </a:solidFill>
          <a:latin typeface="Trebuchet MS"/>
          <a:ea typeface="+mn-ea"/>
          <a:cs typeface="Trebuchet MS"/>
        </a:defRPr>
      </a:lvl2pPr>
      <a:lvl3pPr marL="1085850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11757"/>
          </a:solidFill>
          <a:latin typeface="Trebuchet MS"/>
          <a:ea typeface="+mn-ea"/>
          <a:cs typeface="Trebuchet MS"/>
        </a:defRPr>
      </a:lvl3pPr>
      <a:lvl4pPr marL="1543050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11757"/>
          </a:solidFill>
          <a:latin typeface="Trebuchet MS"/>
          <a:ea typeface="+mn-ea"/>
          <a:cs typeface="Trebuchet MS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011757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communication underpins all Quality Improvement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2162" y="4145624"/>
            <a:ext cx="4956276" cy="426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Natalie Balmain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3000" y="63373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5FC9-3A1E-4366-84F1-3CB25073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b="1" dirty="0"/>
              <a:t>The benefits of effective 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B0C05-0AC0-4DDE-BDD9-EC1470B08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GB" sz="1800" dirty="0"/>
          </a:p>
          <a:p>
            <a:pPr algn="ctr"/>
            <a:r>
              <a:rPr lang="en-GB" sz="1800" dirty="0"/>
              <a:t>Precise definition and clear understanding of problems</a:t>
            </a:r>
          </a:p>
          <a:p>
            <a:pPr algn="ctr"/>
            <a:r>
              <a:rPr lang="en-GB" sz="1800" dirty="0"/>
              <a:t>Faster and more effective problem-solving</a:t>
            </a:r>
          </a:p>
          <a:p>
            <a:pPr algn="ctr"/>
            <a:r>
              <a:rPr lang="en-GB" sz="1800" dirty="0"/>
              <a:t>Wider spread and faster adoption times of innovations and interventions </a:t>
            </a:r>
          </a:p>
          <a:p>
            <a:pPr algn="ctr"/>
            <a:r>
              <a:rPr lang="en-GB" sz="1800" dirty="0"/>
              <a:t>Improved staff engagement and staff morale </a:t>
            </a:r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r>
              <a:rPr lang="en-GB" sz="1800" i="1" dirty="0"/>
              <a:t>Which in turn creates:</a:t>
            </a:r>
          </a:p>
          <a:p>
            <a:pPr marL="0" indent="0" algn="ctr">
              <a:buNone/>
            </a:pPr>
            <a:endParaRPr lang="en-GB" sz="1800" dirty="0"/>
          </a:p>
          <a:p>
            <a:pPr algn="ctr"/>
            <a:r>
              <a:rPr lang="en-GB" sz="1800" dirty="0"/>
              <a:t>Improved work flows (more cost effective?)</a:t>
            </a:r>
          </a:p>
          <a:p>
            <a:pPr algn="ctr"/>
            <a:r>
              <a:rPr lang="en-GB" sz="1800" dirty="0"/>
              <a:t>More engaged frontline staff making fewer mistakes (improved care)</a:t>
            </a:r>
          </a:p>
          <a:p>
            <a:pPr algn="ctr"/>
            <a:r>
              <a:rPr lang="en-GB" sz="1800" dirty="0"/>
              <a:t>Improved patient outcomes = better patient experience</a:t>
            </a:r>
          </a:p>
          <a:p>
            <a:pPr algn="ctr"/>
            <a:r>
              <a:rPr lang="en-GB" sz="1800" dirty="0"/>
              <a:t>Better professional image for your organisation </a:t>
            </a:r>
          </a:p>
          <a:p>
            <a:pPr algn="ctr"/>
            <a:endParaRPr lang="en-GB" sz="1800" dirty="0"/>
          </a:p>
          <a:p>
            <a:pPr algn="ctr"/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24ED6-666D-4C7E-B3AE-0F942E0A7A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789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963C-963D-49BA-8AB2-E679E7B7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What good is an idea?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18F44B-2307-46C2-B60D-62F1DED2D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731" y="1776413"/>
            <a:ext cx="7732888" cy="43497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0789-3BCF-4F6D-AE6A-7BB8EAED6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1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07A1-7CAD-460E-A33E-262DC6AF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What can I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D4C31-D9B0-425F-BD7D-45FE49F78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Think about the work you are trying to communicate, the landscape it sits within, the stakeholders involved (your audiences) and any sensitivities. </a:t>
            </a:r>
            <a:r>
              <a:rPr lang="en-GB" sz="1600" u="sng" dirty="0"/>
              <a:t>You will need to tailor your message to appeal to different stakeholders/audiences!</a:t>
            </a:r>
          </a:p>
          <a:p>
            <a:endParaRPr lang="en-GB" sz="1600" u="sng" dirty="0"/>
          </a:p>
          <a:p>
            <a:r>
              <a:rPr lang="en-US" sz="1600" dirty="0"/>
              <a:t>Plan your communications! The best improvement </a:t>
            </a:r>
            <a:r>
              <a:rPr lang="en-US" sz="1600" dirty="0" err="1"/>
              <a:t>programmes</a:t>
            </a:r>
            <a:r>
              <a:rPr lang="en-US" sz="1600" dirty="0"/>
              <a:t> have been planned in advance either collaboratively, or with consideration of, key stakeholders.</a:t>
            </a:r>
          </a:p>
          <a:p>
            <a:pPr marL="0" indent="0">
              <a:buNone/>
            </a:pPr>
            <a:r>
              <a:rPr lang="en-US" sz="1600" i="1" dirty="0"/>
              <a:t>			What? 		</a:t>
            </a:r>
            <a:r>
              <a:rPr lang="en-US" sz="1600" i="1" dirty="0">
                <a:solidFill>
                  <a:srgbClr val="3186C6"/>
                </a:solidFill>
              </a:rPr>
              <a:t>Who? </a:t>
            </a:r>
            <a:r>
              <a:rPr lang="en-US" sz="1600" i="1" dirty="0"/>
              <a:t>		</a:t>
            </a:r>
            <a:r>
              <a:rPr lang="en-US" sz="1600" i="1" dirty="0">
                <a:solidFill>
                  <a:srgbClr val="9D009E"/>
                </a:solidFill>
              </a:rPr>
              <a:t>How? </a:t>
            </a:r>
            <a:r>
              <a:rPr lang="en-US" sz="1600" i="1" dirty="0"/>
              <a:t>		</a:t>
            </a:r>
            <a:r>
              <a:rPr lang="en-US" sz="1600" b="1" i="1" dirty="0"/>
              <a:t>When?</a:t>
            </a:r>
          </a:p>
          <a:p>
            <a:endParaRPr lang="en-US" sz="1600" dirty="0"/>
          </a:p>
          <a:p>
            <a:r>
              <a:rPr lang="en-US" sz="1600" dirty="0"/>
              <a:t>Language matters. Just because you may not have a sensitivity to certain language, does not mean others don’t. Disengaging your stakeholders with careless language is a major barrier to adoption and spread- especially if that stakeholder is a key influencer. 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1600" dirty="0"/>
              <a:t>Adapt to survive! - Remember that ideas and innovations can evolve and grow as the work develops, and so your messages may also need to be reviewed.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503ED-8CB2-4DC8-A2C3-5C73DEB0C7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3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b="1" dirty="0"/>
              <a:t>Thank you…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103" y="2809779"/>
            <a:ext cx="5139703" cy="2485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good luck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02" y="1744489"/>
            <a:ext cx="5291395" cy="42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7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02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559D-9A68-4CE2-B7B7-4A2D00B2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The mission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7C5D-BE2F-43B5-B3F8-5F48C34B1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i="1" dirty="0">
                <a:solidFill>
                  <a:srgbClr val="9D009E"/>
                </a:solidFill>
              </a:rPr>
              <a:t>“The NHS should continually and forever reduce patient harm by embracing wholeheartedly an ethic of learning” </a:t>
            </a:r>
          </a:p>
          <a:p>
            <a:pPr marL="0" indent="0" algn="ctr">
              <a:buNone/>
            </a:pPr>
            <a:r>
              <a:rPr lang="en-GB" sz="2000" i="1" dirty="0">
                <a:solidFill>
                  <a:srgbClr val="9D009E"/>
                </a:solidFill>
              </a:rPr>
              <a:t>– Berwick report, 2013 </a:t>
            </a:r>
          </a:p>
          <a:p>
            <a:pPr marL="0" indent="0" algn="ctr">
              <a:buNone/>
            </a:pPr>
            <a:endParaRPr lang="en-GB" sz="2000" i="1" dirty="0"/>
          </a:p>
          <a:p>
            <a:pPr marL="0" indent="0" algn="ctr">
              <a:buNone/>
            </a:pPr>
            <a:r>
              <a:rPr lang="en-GB" sz="2000" dirty="0">
                <a:solidFill>
                  <a:schemeClr val="accent4">
                    <a:lumMod val="50000"/>
                  </a:schemeClr>
                </a:solidFill>
              </a:rPr>
              <a:t>Learning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Connecting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8166A2"/>
                </a:solidFill>
              </a:rPr>
              <a:t>Complaints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9C87B7"/>
                </a:solidFill>
              </a:rPr>
              <a:t>Transparency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BCACCC"/>
                </a:solidFill>
              </a:rPr>
              <a:t>Clear</a:t>
            </a:r>
          </a:p>
          <a:p>
            <a:pPr marL="0" indent="0" algn="ctr">
              <a:buNone/>
            </a:pPr>
            <a:endParaRPr lang="en-GB" sz="2000" i="1" dirty="0"/>
          </a:p>
          <a:p>
            <a:pPr marL="0" indent="0" algn="ctr">
              <a:buNone/>
            </a:pPr>
            <a:r>
              <a:rPr lang="en-GB" sz="2000" b="1" i="1" dirty="0">
                <a:solidFill>
                  <a:srgbClr val="3186C6"/>
                </a:solidFill>
              </a:rPr>
              <a:t>“Communications is as much about listening as talking”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20E542-73CE-48EF-8F14-3030868E5F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3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D87C-C90A-47B5-96DD-88158844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/>
              <a:t>To improve, we must accept our imperfection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7C5CA-2FD2-4875-A844-AE92B1FFD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01E57A9F-9744-4A6F-8456-334AD192C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425" y="1942251"/>
            <a:ext cx="3810000" cy="41529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FEA9A2-5E61-4CCC-848D-81307F4164EB}"/>
              </a:ext>
            </a:extLst>
          </p:cNvPr>
          <p:cNvSpPr/>
          <p:nvPr/>
        </p:nvSpPr>
        <p:spPr>
          <a:xfrm>
            <a:off x="3757608" y="22138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3186C6"/>
                </a:solidFill>
              </a:rPr>
              <a:t>“I am wiser than this man, for neither of us appears to know anything great and good; but he fancies he knows something, although he knows nothing- whereas I do not fancy I do. In this trifling particular, then, I appear to be wiser than he, because I do not fancy I know what I do not know.” – Socrates </a:t>
            </a:r>
          </a:p>
        </p:txBody>
      </p:sp>
    </p:spTree>
    <p:extLst>
      <p:ext uri="{BB962C8B-B14F-4D97-AF65-F5344CB8AC3E}">
        <p14:creationId xmlns:p14="http://schemas.microsoft.com/office/powerpoint/2010/main" val="58936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27C2-1307-4FDA-9951-FD7F2BB0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What part do communications play in this?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D5BCBF-CFC6-4CB2-A949-A09ACD37D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308" y="2576608"/>
            <a:ext cx="3901440" cy="289864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FE711-1D7F-4D22-824B-D0B7B6F12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6E899-3329-42E3-97AC-673A92D8D5D4}"/>
              </a:ext>
            </a:extLst>
          </p:cNvPr>
          <p:cNvSpPr txBox="1"/>
          <p:nvPr/>
        </p:nvSpPr>
        <p:spPr>
          <a:xfrm>
            <a:off x="5239992" y="2139042"/>
            <a:ext cx="3069772" cy="37737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marR="0" indent="-17145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11757"/>
                </a:solidFill>
                <a:latin typeface="Trebuchet MS" panose="020B0603020202020204" pitchFamily="34" charset="0"/>
              </a:rPr>
              <a:t>Framing and defining key issue/s</a:t>
            </a: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11757"/>
                </a:solidFill>
                <a:latin typeface="Trebuchet MS" panose="020B0603020202020204" pitchFamily="34" charset="0"/>
              </a:rPr>
              <a:t>Disseminating information to promote adoption and spread</a:t>
            </a: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>
              <a:solidFill>
                <a:srgbClr val="011757"/>
              </a:solidFill>
              <a:latin typeface="Trebuchet MS" panose="020B0603020202020204" pitchFamily="34" charset="0"/>
            </a:endParaRP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11757"/>
                </a:solidFill>
                <a:latin typeface="Trebuchet MS" panose="020B0603020202020204" pitchFamily="34" charset="0"/>
              </a:rPr>
              <a:t>Reaffirming aims and values to frontline staff</a:t>
            </a: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>
              <a:solidFill>
                <a:srgbClr val="011757"/>
              </a:solidFill>
              <a:latin typeface="Trebuchet MS" panose="020B0603020202020204" pitchFamily="34" charset="0"/>
            </a:endParaRP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11757"/>
                </a:solidFill>
                <a:latin typeface="Trebuchet MS" panose="020B0603020202020204" pitchFamily="34" charset="0"/>
              </a:rPr>
              <a:t>Promoting sustained engagement</a:t>
            </a: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>
              <a:solidFill>
                <a:srgbClr val="011757"/>
              </a:solidFill>
              <a:latin typeface="Trebuchet MS" panose="020B0603020202020204" pitchFamily="34" charset="0"/>
            </a:endParaRP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11757"/>
                </a:solidFill>
                <a:latin typeface="Trebuchet MS" panose="020B0603020202020204" pitchFamily="34" charset="0"/>
              </a:rPr>
              <a:t>Profile building in media </a:t>
            </a: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1400" dirty="0">
              <a:solidFill>
                <a:srgbClr val="011757"/>
              </a:solidFill>
              <a:latin typeface="Trebuchet MS" panose="020B0603020202020204" pitchFamily="34" charset="0"/>
            </a:endParaRPr>
          </a:p>
          <a:p>
            <a:pPr marL="171450" marR="0" indent="-17145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11757"/>
                </a:solidFill>
                <a:latin typeface="Trebuchet MS" panose="020B0603020202020204" pitchFamily="34" charset="0"/>
              </a:rPr>
              <a:t>Creating awareness within patient populations and the public </a:t>
            </a:r>
          </a:p>
        </p:txBody>
      </p:sp>
    </p:spTree>
    <p:extLst>
      <p:ext uri="{BB962C8B-B14F-4D97-AF65-F5344CB8AC3E}">
        <p14:creationId xmlns:p14="http://schemas.microsoft.com/office/powerpoint/2010/main" val="30880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B92F-939D-4E67-9F58-92CFEEBE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But, communications is easy..?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B6E32-C407-4781-BA98-E311778EA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C32F9D3-3FA6-4A9B-8CFA-E5DE5DC4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8678" y="2015412"/>
            <a:ext cx="4093970" cy="4093970"/>
          </a:xfrm>
        </p:spPr>
      </p:pic>
    </p:spTree>
    <p:extLst>
      <p:ext uri="{BB962C8B-B14F-4D97-AF65-F5344CB8AC3E}">
        <p14:creationId xmlns:p14="http://schemas.microsoft.com/office/powerpoint/2010/main" val="7168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6B59-39EC-48A8-899E-47F20B95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7" y="195072"/>
            <a:ext cx="8229600" cy="821428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/>
              <a:t>Poorly addressed problems are usually poorly defined problems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23E160-FC46-4F41-B92D-D60EF00CF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016" t="8772" r="5389" b="15829"/>
          <a:stretch/>
        </p:blipFill>
        <p:spPr>
          <a:xfrm>
            <a:off x="1645919" y="2157983"/>
            <a:ext cx="5533537" cy="353568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2A9F4-2599-443D-BDE9-F661C7604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5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7150-D289-4CBB-8937-82502C04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b="1" dirty="0"/>
              <a:t>Good communication must consider all interpretations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797B7F-8BDB-4132-93E6-57C2137DB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632" y="1843540"/>
            <a:ext cx="3336345" cy="444846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EDD6A-3099-423B-B41D-15A8402B29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82628-5E95-46A8-B317-F7C784523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319" y="1843540"/>
            <a:ext cx="4571358" cy="45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5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B459-3D09-48C9-BD99-94B20A818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Worst case scenarios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B39C3-3C57-4883-9176-2069DCFB2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4912" y="1776413"/>
            <a:ext cx="3598525" cy="43497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9BA33-4A08-414B-B823-1A135DFD7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88A38F-4239-460C-BEF4-670FFA36AE8D}"/>
              </a:ext>
            </a:extLst>
          </p:cNvPr>
          <p:cNvSpPr txBox="1"/>
          <p:nvPr/>
        </p:nvSpPr>
        <p:spPr>
          <a:xfrm>
            <a:off x="5197151" y="1978090"/>
            <a:ext cx="3132457" cy="4264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E6D33-BE7F-45A8-B1A9-294083AAE44E}"/>
              </a:ext>
            </a:extLst>
          </p:cNvPr>
          <p:cNvSpPr txBox="1"/>
          <p:nvPr/>
        </p:nvSpPr>
        <p:spPr>
          <a:xfrm>
            <a:off x="5197151" y="1978090"/>
            <a:ext cx="3265714" cy="426409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solidFill>
                  <a:schemeClr val="bg1"/>
                </a:solidFill>
              </a:rPr>
              <a:t>Poo</a:t>
            </a:r>
            <a:endParaRPr lang="en-GB" sz="1200" dirty="0">
              <a:solidFill>
                <a:srgbClr val="011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9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2565-E626-4999-BB72-18C85E0FD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b="1" dirty="0"/>
              <a:t>Bad vs. Good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F30A-7147-466B-B5AB-753186463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800" b="1" u="sng" dirty="0"/>
              <a:t>Poor communication </a:t>
            </a:r>
          </a:p>
          <a:p>
            <a:r>
              <a:rPr lang="en-GB" sz="1800" dirty="0"/>
              <a:t>Poor communication can have the worst possible consequences</a:t>
            </a:r>
          </a:p>
          <a:p>
            <a:r>
              <a:rPr lang="en-US" sz="1800" dirty="0"/>
              <a:t>One US study conducted in the late 1990s found that poor communication was responsible for causing between 44,000 and 98,000 patient deaths annually in American hospitals alone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Good communication </a:t>
            </a:r>
          </a:p>
          <a:p>
            <a:r>
              <a:rPr lang="en-US" sz="1800" dirty="0"/>
              <a:t>Good communication not only improves the safety of the procedures we currently have in place, but is a catalyst for the adoption and spread of new practices, treatments and innovations that will improve outcomes for everyone (not just patients!)</a:t>
            </a:r>
            <a:endParaRPr lang="en-GB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496F2D-6422-45FB-B222-3E15839296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 marL="0" marR="0" indent="0" algn="l" defTabSz="457200" rtl="0" eaLnBrk="1" fontAlgn="auto" latinLnBrk="0" hangingPunct="1">
          <a:lnSpc>
            <a:spcPct val="2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E63808F9CDC4B8FE41C80612D7AEE" ma:contentTypeVersion="8" ma:contentTypeDescription="Create a new document." ma:contentTypeScope="" ma:versionID="2c82e9fae258aa7b6549f78aaba7151c">
  <xsd:schema xmlns:xsd="http://www.w3.org/2001/XMLSchema" xmlns:xs="http://www.w3.org/2001/XMLSchema" xmlns:p="http://schemas.microsoft.com/office/2006/metadata/properties" xmlns:ns2="35610f35-1274-4b86-9b01-b920d01fb57d" xmlns:ns3="d9545806-fbbc-48e5-ba26-a5812c76f90d" targetNamespace="http://schemas.microsoft.com/office/2006/metadata/properties" ma:root="true" ma:fieldsID="edfaf8818566e53c07616f3e7b1708d2" ns2:_="" ns3:_="">
    <xsd:import namespace="35610f35-1274-4b86-9b01-b920d01fb57d"/>
    <xsd:import namespace="d9545806-fbbc-48e5-ba26-a5812c76f9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10f35-1274-4b86-9b01-b920d01fb5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45806-fbbc-48e5-ba26-a5812c76f9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39876-1E20-487F-934E-4C8D181CF14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d9545806-fbbc-48e5-ba26-a5812c76f90d"/>
    <ds:schemaRef ds:uri="35610f35-1274-4b86-9b01-b920d01fb57d"/>
  </ds:schemaRefs>
</ds:datastoreItem>
</file>

<file path=customXml/itemProps2.xml><?xml version="1.0" encoding="utf-8"?>
<ds:datastoreItem xmlns:ds="http://schemas.openxmlformats.org/officeDocument/2006/customXml" ds:itemID="{A5374A0B-078E-4195-BBFD-9A839F86BD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F0D9C-C8B7-4B11-981B-433E1123C0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10f35-1274-4b86-9b01-b920d01fb57d"/>
    <ds:schemaRef ds:uri="d9545806-fbbc-48e5-ba26-a5812c76f9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438</Words>
  <Application>Microsoft Office PowerPoint</Application>
  <PresentationFormat>On-screen Show (4:3)</PresentationFormat>
  <Paragraphs>78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Office Theme</vt:lpstr>
      <vt:lpstr>How communication underpins all Quality Improvement </vt:lpstr>
      <vt:lpstr>The mission  </vt:lpstr>
      <vt:lpstr>To improve, we must accept our imperfection</vt:lpstr>
      <vt:lpstr>What part do communications play in this? </vt:lpstr>
      <vt:lpstr>But, communications is easy..? </vt:lpstr>
      <vt:lpstr>Poorly addressed problems are usually poorly defined problems </vt:lpstr>
      <vt:lpstr>Good communication must consider all interpretations </vt:lpstr>
      <vt:lpstr>Worst case scenarios </vt:lpstr>
      <vt:lpstr>Bad vs. Good </vt:lpstr>
      <vt:lpstr>The benefits of effective communication </vt:lpstr>
      <vt:lpstr>What good is an idea?</vt:lpstr>
      <vt:lpstr>What can I do? </vt:lpstr>
      <vt:lpstr>Thank you…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Rickett</dc:creator>
  <cp:lastModifiedBy>Natalie Balmain</cp:lastModifiedBy>
  <cp:revision>113</cp:revision>
  <cp:lastPrinted>2018-04-06T13:33:47Z</cp:lastPrinted>
  <dcterms:created xsi:type="dcterms:W3CDTF">2017-10-16T06:30:55Z</dcterms:created>
  <dcterms:modified xsi:type="dcterms:W3CDTF">2018-04-10T11:11:47Z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0x010100E95E63808F9CDC4B8FE41C80612D7AEE</vt:lpwstr>
  </property>
</Properties>
</file>