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2F75E-657E-4B44-975A-9F61FA1D2D06}" v="2" dt="2023-09-26T10:54:33.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5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Ashworth" userId="69e9e545-4297-4e7b-b357-ed778e66fc83" providerId="ADAL" clId="{7A6614BA-1CA2-4345-B3A8-4836AEE8D9A4}"/>
    <pc:docChg chg="modSld">
      <pc:chgData name="Jane Ashworth" userId="69e9e545-4297-4e7b-b357-ed778e66fc83" providerId="ADAL" clId="{7A6614BA-1CA2-4345-B3A8-4836AEE8D9A4}" dt="2023-08-21T15:24:59.034" v="43" actId="20577"/>
      <pc:docMkLst>
        <pc:docMk/>
      </pc:docMkLst>
      <pc:sldChg chg="modSp mod">
        <pc:chgData name="Jane Ashworth" userId="69e9e545-4297-4e7b-b357-ed778e66fc83" providerId="ADAL" clId="{7A6614BA-1CA2-4345-B3A8-4836AEE8D9A4}" dt="2023-08-21T15:24:59.034" v="43" actId="20577"/>
        <pc:sldMkLst>
          <pc:docMk/>
          <pc:sldMk cId="1088466097" sldId="259"/>
        </pc:sldMkLst>
        <pc:spChg chg="mod">
          <ac:chgData name="Jane Ashworth" userId="69e9e545-4297-4e7b-b357-ed778e66fc83" providerId="ADAL" clId="{7A6614BA-1CA2-4345-B3A8-4836AEE8D9A4}" dt="2023-08-21T15:24:59.034" v="43" actId="20577"/>
          <ac:spMkLst>
            <pc:docMk/>
            <pc:sldMk cId="1088466097" sldId="259"/>
            <ac:spMk id="6" creationId="{F06C6F58-8F59-CFEB-6E8D-52E22B0BF64C}"/>
          </ac:spMkLst>
        </pc:spChg>
        <pc:spChg chg="mod">
          <ac:chgData name="Jane Ashworth" userId="69e9e545-4297-4e7b-b357-ed778e66fc83" providerId="ADAL" clId="{7A6614BA-1CA2-4345-B3A8-4836AEE8D9A4}" dt="2023-08-21T15:24:00.054" v="39" actId="20577"/>
          <ac:spMkLst>
            <pc:docMk/>
            <pc:sldMk cId="1088466097" sldId="259"/>
            <ac:spMk id="7" creationId="{428EDD9C-350B-3519-2F2F-CDB8B1B00844}"/>
          </ac:spMkLst>
        </pc:spChg>
      </pc:sldChg>
    </pc:docChg>
  </pc:docChgLst>
  <pc:docChgLst>
    <pc:chgData name="Jane Ashworth" userId="69e9e545-4297-4e7b-b357-ed778e66fc83" providerId="ADAL" clId="{69D2F75E-657E-4B44-975A-9F61FA1D2D06}"/>
    <pc:docChg chg="undo custSel modSld">
      <pc:chgData name="Jane Ashworth" userId="69e9e545-4297-4e7b-b357-ed778e66fc83" providerId="ADAL" clId="{69D2F75E-657E-4B44-975A-9F61FA1D2D06}" dt="2023-10-12T16:08:51.549" v="99" actId="14100"/>
      <pc:docMkLst>
        <pc:docMk/>
      </pc:docMkLst>
      <pc:sldChg chg="modSp mod">
        <pc:chgData name="Jane Ashworth" userId="69e9e545-4297-4e7b-b357-ed778e66fc83" providerId="ADAL" clId="{69D2F75E-657E-4B44-975A-9F61FA1D2D06}" dt="2023-10-12T16:08:51.549" v="99" actId="14100"/>
        <pc:sldMkLst>
          <pc:docMk/>
          <pc:sldMk cId="1430146364" sldId="258"/>
        </pc:sldMkLst>
        <pc:spChg chg="mod">
          <ac:chgData name="Jane Ashworth" userId="69e9e545-4297-4e7b-b357-ed778e66fc83" providerId="ADAL" clId="{69D2F75E-657E-4B44-975A-9F61FA1D2D06}" dt="2023-10-12T16:08:51.549" v="99" actId="14100"/>
          <ac:spMkLst>
            <pc:docMk/>
            <pc:sldMk cId="1430146364" sldId="258"/>
            <ac:spMk id="3" creationId="{F9DE533E-0211-1C6E-9B30-1A46000D8E22}"/>
          </ac:spMkLst>
        </pc:spChg>
      </pc:sldChg>
      <pc:sldChg chg="addSp delSp modSp mod">
        <pc:chgData name="Jane Ashworth" userId="69e9e545-4297-4e7b-b357-ed778e66fc83" providerId="ADAL" clId="{69D2F75E-657E-4B44-975A-9F61FA1D2D06}" dt="2023-09-26T10:54:43.448" v="98" actId="207"/>
        <pc:sldMkLst>
          <pc:docMk/>
          <pc:sldMk cId="1088466097" sldId="259"/>
        </pc:sldMkLst>
        <pc:spChg chg="mod">
          <ac:chgData name="Jane Ashworth" userId="69e9e545-4297-4e7b-b357-ed778e66fc83" providerId="ADAL" clId="{69D2F75E-657E-4B44-975A-9F61FA1D2D06}" dt="2023-09-26T10:54:43.448" v="98" actId="207"/>
          <ac:spMkLst>
            <pc:docMk/>
            <pc:sldMk cId="1088466097" sldId="259"/>
            <ac:spMk id="6" creationId="{F06C6F58-8F59-CFEB-6E8D-52E22B0BF64C}"/>
          </ac:spMkLst>
        </pc:spChg>
        <pc:picChg chg="add mod ord">
          <ac:chgData name="Jane Ashworth" userId="69e9e545-4297-4e7b-b357-ed778e66fc83" providerId="ADAL" clId="{69D2F75E-657E-4B44-975A-9F61FA1D2D06}" dt="2023-09-26T10:54:00.766" v="94" actId="14100"/>
          <ac:picMkLst>
            <pc:docMk/>
            <pc:sldMk cId="1088466097" sldId="259"/>
            <ac:picMk id="5" creationId="{3F6489DF-4DA1-EB40-ACB9-6FD5F3C31E25}"/>
          </ac:picMkLst>
        </pc:picChg>
        <pc:picChg chg="del">
          <ac:chgData name="Jane Ashworth" userId="69e9e545-4297-4e7b-b357-ed778e66fc83" providerId="ADAL" clId="{69D2F75E-657E-4B44-975A-9F61FA1D2D06}" dt="2023-09-26T10:53:44.026" v="90" actId="478"/>
          <ac:picMkLst>
            <pc:docMk/>
            <pc:sldMk cId="1088466097" sldId="259"/>
            <ac:picMk id="9" creationId="{9BA1733E-3B0D-B0FC-63CD-C61B9E242874}"/>
          </ac:picMkLst>
        </pc:picChg>
        <pc:picChg chg="mod">
          <ac:chgData name="Jane Ashworth" userId="69e9e545-4297-4e7b-b357-ed778e66fc83" providerId="ADAL" clId="{69D2F75E-657E-4B44-975A-9F61FA1D2D06}" dt="2023-09-26T10:50:26.664" v="73" actId="1076"/>
          <ac:picMkLst>
            <pc:docMk/>
            <pc:sldMk cId="1088466097" sldId="259"/>
            <ac:picMk id="10" creationId="{B8BE94F7-14AD-B2CE-4C30-27D180B0236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2058-C97A-E412-D1DE-EA910358B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913EAE-52AE-EF35-6ABC-197076D1D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8E2FA8-190D-F206-EDB6-1470C583D33F}"/>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B42C23B7-AEE5-259E-64B3-8A289B19E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27DAF-FF02-3274-F734-0AD6D73D0022}"/>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54151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F8F0-9FCB-FDA4-74E1-FD171C2BA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3AAF1E-95B7-0B28-26B4-12DF9FE2B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22BBD-A182-7CDB-536D-E66423918881}"/>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05605C04-B039-528A-3B0A-E9BA30800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79646B-55AE-A07B-2057-5761298DB060}"/>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281818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3B01D-B1E1-7AE9-7806-6FE7FB28E5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D56FDF-3D18-5A17-265F-6963C23DA3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5A3F47-AC8F-8468-9E87-1AB1720474D6}"/>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22D7484E-2C45-43D0-1938-479B28B43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D744D-3813-6AA1-4DFA-C41F0F84B195}"/>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340696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BF3F-6189-B733-2EA4-6D25C4D3E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F22A5-BBAE-312F-EB97-44C27FB1A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B4208-6E7B-E26A-AC5C-DEEC4A0D4182}"/>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BD932BE5-B67A-8CAF-932F-91B789151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B9436-4E43-0BF9-DE57-A6710338C7F9}"/>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136626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1054-13DF-8C29-AF4E-6F84EF512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02107C-14DA-A11F-955C-A3802FC22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D41F8-44BF-BE3E-AFC3-18D13445983A}"/>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88E18D3E-0E6A-A40D-FBAC-21782E0B7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438E88-6F46-F08A-2DA6-41DA8E4E8103}"/>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306958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ED14-9FE9-30FC-DA09-87BADCB01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3D7182-7FA5-E200-2ACE-C9F772BAFB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F8F0F0-A19A-DA06-74F8-E18235BCC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DE2DCD-CEFA-F6DF-EC1D-D36DCFC51619}"/>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6" name="Footer Placeholder 5">
            <a:extLst>
              <a:ext uri="{FF2B5EF4-FFF2-40B4-BE49-F238E27FC236}">
                <a16:creationId xmlns:a16="http://schemas.microsoft.com/office/drawing/2014/main" id="{9EF70F5C-D705-FAE5-FD56-B5FC566EEC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698331-8A00-1379-A7E4-BF994A25EB60}"/>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245215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F868-BD1E-9E6B-A417-08A6E9D56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6A7C85-E34E-E01F-AEE7-978899CF2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1CCA96-2768-6AA6-862F-48C8C16F3B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6EBA36-1A4E-53AB-941B-4AD53CDE2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24955-2C1A-0920-FF32-A8A5F15C5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618C0F-8554-1A3B-6070-627082FD7F51}"/>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8" name="Footer Placeholder 7">
            <a:extLst>
              <a:ext uri="{FF2B5EF4-FFF2-40B4-BE49-F238E27FC236}">
                <a16:creationId xmlns:a16="http://schemas.microsoft.com/office/drawing/2014/main" id="{3CE0173F-43AE-606F-1120-B507418AB2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AC93B8-EE69-AA98-B021-D0BD4175F936}"/>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118529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90D4-F4EB-69D7-20B6-05FD7F2BA6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6B1010-C91A-05BC-8BE3-F56062233944}"/>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4" name="Footer Placeholder 3">
            <a:extLst>
              <a:ext uri="{FF2B5EF4-FFF2-40B4-BE49-F238E27FC236}">
                <a16:creationId xmlns:a16="http://schemas.microsoft.com/office/drawing/2014/main" id="{816D0165-ED91-26C7-0898-E6EB520D63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EF50B6-F06C-6F43-BC02-B9920CBB26E6}"/>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38159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53CA5-6CD2-1C57-EDFE-CD2786974085}"/>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3" name="Footer Placeholder 2">
            <a:extLst>
              <a:ext uri="{FF2B5EF4-FFF2-40B4-BE49-F238E27FC236}">
                <a16:creationId xmlns:a16="http://schemas.microsoft.com/office/drawing/2014/main" id="{D81129BC-5E7A-B550-4828-64F5C782A6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CA4699-C253-2A47-ABA8-C73B838832F6}"/>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20575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6F9-A963-6C5C-DBD8-C9AD58DFA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DA50F1-2755-C533-0BC5-CFF59A140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1E2A19-44D8-28C7-5F54-33E4B163E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8C862-9432-F72B-DFE8-FF34346E4656}"/>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6" name="Footer Placeholder 5">
            <a:extLst>
              <a:ext uri="{FF2B5EF4-FFF2-40B4-BE49-F238E27FC236}">
                <a16:creationId xmlns:a16="http://schemas.microsoft.com/office/drawing/2014/main" id="{9A7FD94A-E28F-711C-9503-3DFAB0820D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78ACB-5159-8B61-87B0-77CED7F5E85F}"/>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385382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EFB2-89A4-5953-95EF-AAB8E8476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F752FA-7472-8553-C172-F4B45397C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0671EB-5AD7-0B7C-8491-ED35787AB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F2C9F-2EEE-4B51-9116-A9E49D2B7005}"/>
              </a:ext>
            </a:extLst>
          </p:cNvPr>
          <p:cNvSpPr>
            <a:spLocks noGrp="1"/>
          </p:cNvSpPr>
          <p:nvPr>
            <p:ph type="dt" sz="half" idx="10"/>
          </p:nvPr>
        </p:nvSpPr>
        <p:spPr/>
        <p:txBody>
          <a:bodyPr/>
          <a:lstStyle/>
          <a:p>
            <a:fld id="{63B12409-65CC-44C9-AB72-50B1A1660B50}" type="datetimeFigureOut">
              <a:rPr lang="en-GB" smtClean="0"/>
              <a:t>12/10/2023</a:t>
            </a:fld>
            <a:endParaRPr lang="en-GB"/>
          </a:p>
        </p:txBody>
      </p:sp>
      <p:sp>
        <p:nvSpPr>
          <p:cNvPr id="6" name="Footer Placeholder 5">
            <a:extLst>
              <a:ext uri="{FF2B5EF4-FFF2-40B4-BE49-F238E27FC236}">
                <a16:creationId xmlns:a16="http://schemas.microsoft.com/office/drawing/2014/main" id="{99C0CE2F-FBD9-B3F6-68FF-40DE62A79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2446E-D782-A01F-D73D-F9DAAD5DE7E9}"/>
              </a:ext>
            </a:extLst>
          </p:cNvPr>
          <p:cNvSpPr>
            <a:spLocks noGrp="1"/>
          </p:cNvSpPr>
          <p:nvPr>
            <p:ph type="sldNum" sz="quarter" idx="12"/>
          </p:nvPr>
        </p:nvSpPr>
        <p:spPr/>
        <p:txBody>
          <a:bodyPr/>
          <a:lstStyle/>
          <a:p>
            <a:fld id="{20A608C5-16E6-45B4-AF28-62559D8711F8}" type="slidenum">
              <a:rPr lang="en-GB" smtClean="0"/>
              <a:t>‹#›</a:t>
            </a:fld>
            <a:endParaRPr lang="en-GB"/>
          </a:p>
        </p:txBody>
      </p:sp>
    </p:spTree>
    <p:extLst>
      <p:ext uri="{BB962C8B-B14F-4D97-AF65-F5344CB8AC3E}">
        <p14:creationId xmlns:p14="http://schemas.microsoft.com/office/powerpoint/2010/main" val="407069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E152F-F182-3F01-B645-605F8093B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6281B-05FF-F707-64E7-FE4AA7C6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EECC2-8CFC-9D3E-0DA4-1EF373D78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12409-65CC-44C9-AB72-50B1A1660B50}" type="datetimeFigureOut">
              <a:rPr lang="en-GB" smtClean="0"/>
              <a:t>12/10/2023</a:t>
            </a:fld>
            <a:endParaRPr lang="en-GB"/>
          </a:p>
        </p:txBody>
      </p:sp>
      <p:sp>
        <p:nvSpPr>
          <p:cNvPr id="5" name="Footer Placeholder 4">
            <a:extLst>
              <a:ext uri="{FF2B5EF4-FFF2-40B4-BE49-F238E27FC236}">
                <a16:creationId xmlns:a16="http://schemas.microsoft.com/office/drawing/2014/main" id="{1A23E3AB-7B32-29CE-C14D-E71C31A95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209A-2B06-D74E-987D-D70B5ADF5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608C5-16E6-45B4-AF28-62559D8711F8}" type="slidenum">
              <a:rPr lang="en-GB" smtClean="0"/>
              <a:t>‹#›</a:t>
            </a:fld>
            <a:endParaRPr lang="en-GB"/>
          </a:p>
        </p:txBody>
      </p:sp>
    </p:spTree>
    <p:extLst>
      <p:ext uri="{BB962C8B-B14F-4D97-AF65-F5344CB8AC3E}">
        <p14:creationId xmlns:p14="http://schemas.microsoft.com/office/powerpoint/2010/main" val="181696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meandmymedicines.org.uk/" TargetMode="External"/><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urvey.zohopublic.eu/zs/SNBjOu" TargetMode="External"/><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s://survey.zohopublic.eu/zs/3pDHy0"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F39EB-C97D-6EAE-1400-71D666363174}"/>
              </a:ext>
            </a:extLst>
          </p:cNvPr>
          <p:cNvPicPr>
            <a:picLocks noChangeAspect="1"/>
          </p:cNvPicPr>
          <p:nvPr/>
        </p:nvPicPr>
        <p:blipFill rotWithShape="1">
          <a:blip r:embed="rId2"/>
          <a:srcRect l="8302" t="19504" r="8901" b="30469"/>
          <a:stretch/>
        </p:blipFill>
        <p:spPr>
          <a:xfrm>
            <a:off x="8555566" y="110067"/>
            <a:ext cx="3560233" cy="1078958"/>
          </a:xfrm>
          <a:prstGeom prst="rect">
            <a:avLst/>
          </a:prstGeom>
        </p:spPr>
      </p:pic>
      <p:sp>
        <p:nvSpPr>
          <p:cNvPr id="3" name="Subtitle 2">
            <a:extLst>
              <a:ext uri="{FF2B5EF4-FFF2-40B4-BE49-F238E27FC236}">
                <a16:creationId xmlns:a16="http://schemas.microsoft.com/office/drawing/2014/main" id="{F9DE533E-0211-1C6E-9B30-1A46000D8E22}"/>
              </a:ext>
            </a:extLst>
          </p:cNvPr>
          <p:cNvSpPr>
            <a:spLocks noGrp="1"/>
          </p:cNvSpPr>
          <p:nvPr>
            <p:ph type="subTitle" idx="1"/>
          </p:nvPr>
        </p:nvSpPr>
        <p:spPr>
          <a:xfrm>
            <a:off x="1569533" y="1305492"/>
            <a:ext cx="5525534" cy="594398"/>
          </a:xfrm>
        </p:spPr>
        <p:txBody>
          <a:bodyPr>
            <a:noAutofit/>
          </a:bodyPr>
          <a:lstStyle/>
          <a:p>
            <a:pPr algn="l"/>
            <a:r>
              <a:rPr lang="en-US" sz="1800" b="1" dirty="0">
                <a:latin typeface="Arial" panose="020B0604020202020204" pitchFamily="34" charset="0"/>
                <a:cs typeface="Arial" panose="020B0604020202020204" pitchFamily="34" charset="0"/>
              </a:rPr>
              <a:t>Supporting patients before a medication review:</a:t>
            </a:r>
          </a:p>
          <a:p>
            <a:pPr algn="l"/>
            <a:endParaRPr lang="en-US" sz="1800" dirty="0">
              <a:latin typeface="Arial" panose="020B0604020202020204" pitchFamily="34" charset="0"/>
              <a:cs typeface="Arial" panose="020B0604020202020204" pitchFamily="34" charset="0"/>
            </a:endParaRPr>
          </a:p>
          <a:p>
            <a:pPr algn="r">
              <a:spcBef>
                <a:spcPts val="0"/>
              </a:spcBef>
            </a:pPr>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marL="342900" indent="-342900" algn="l">
              <a:buFontTx/>
              <a:buChar char="-"/>
            </a:pPr>
            <a:endParaRPr lang="en-GB"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B14DED-0838-447A-53B0-1D75153B05E4}"/>
              </a:ext>
            </a:extLst>
          </p:cNvPr>
          <p:cNvSpPr txBox="1"/>
          <p:nvPr/>
        </p:nvSpPr>
        <p:spPr>
          <a:xfrm>
            <a:off x="473949" y="272254"/>
            <a:ext cx="8039284"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We want to understand if these materials will help patients be more confident about talking to their GP or Pharmacist about their medicines prior to their medication review</a:t>
            </a:r>
          </a:p>
        </p:txBody>
      </p:sp>
      <p:pic>
        <p:nvPicPr>
          <p:cNvPr id="9" name="Picture 8">
            <a:extLst>
              <a:ext uri="{FF2B5EF4-FFF2-40B4-BE49-F238E27FC236}">
                <a16:creationId xmlns:a16="http://schemas.microsoft.com/office/drawing/2014/main" id="{D654A3DB-E220-9A9D-7FD1-A9EED53CA6DE}"/>
              </a:ext>
            </a:extLst>
          </p:cNvPr>
          <p:cNvPicPr>
            <a:picLocks noChangeAspect="1"/>
          </p:cNvPicPr>
          <p:nvPr/>
        </p:nvPicPr>
        <p:blipFill>
          <a:blip r:embed="rId3"/>
          <a:stretch>
            <a:fillRect/>
          </a:stretch>
        </p:blipFill>
        <p:spPr>
          <a:xfrm>
            <a:off x="4442219" y="1705231"/>
            <a:ext cx="3242133" cy="4587977"/>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37837C99-CD82-610C-FF5B-7CF801C15B87}"/>
              </a:ext>
            </a:extLst>
          </p:cNvPr>
          <p:cNvSpPr txBox="1"/>
          <p:nvPr/>
        </p:nvSpPr>
        <p:spPr>
          <a:xfrm>
            <a:off x="401983" y="2372423"/>
            <a:ext cx="3496917"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a:t>
            </a:r>
            <a:r>
              <a:rPr lang="en-US" dirty="0">
                <a:solidFill>
                  <a:schemeClr val="accent1"/>
                </a:solidFill>
                <a:latin typeface="Arial" panose="020B0604020202020204" pitchFamily="34" charset="0"/>
                <a:cs typeface="Arial" panose="020B0604020202020204" pitchFamily="34" charset="0"/>
              </a:rPr>
              <a:t>patient invitation letter </a:t>
            </a:r>
            <a:r>
              <a:rPr lang="en-US" dirty="0">
                <a:latin typeface="Arial" panose="020B0604020202020204" pitchFamily="34" charset="0"/>
                <a:cs typeface="Arial" panose="020B0604020202020204" pitchFamily="34" charset="0"/>
              </a:rPr>
              <a:t>for a structured medication review, explaining what a medication review is, why the patient has been invited and </a:t>
            </a:r>
            <a:r>
              <a:rPr lang="en-US" dirty="0">
                <a:solidFill>
                  <a:srgbClr val="33CCCC"/>
                </a:solidFill>
                <a:latin typeface="Arial" panose="020B0604020202020204" pitchFamily="34" charset="0"/>
                <a:cs typeface="Arial" panose="020B0604020202020204" pitchFamily="34" charset="0"/>
              </a:rPr>
              <a:t>some questions the patient may wish to consider</a:t>
            </a:r>
            <a:r>
              <a:rPr lang="en-US" dirty="0">
                <a:latin typeface="Arial" panose="020B0604020202020204" pitchFamily="34" charset="0"/>
                <a:cs typeface="Arial" panose="020B0604020202020204" pitchFamily="34" charset="0"/>
              </a:rPr>
              <a:t> before meeting with their GP or pharmacist.</a:t>
            </a:r>
          </a:p>
          <a:p>
            <a:endParaRPr 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814644F-686A-2C67-87A9-0413B17BA5E2}"/>
              </a:ext>
            </a:extLst>
          </p:cNvPr>
          <p:cNvPicPr>
            <a:picLocks noChangeAspect="1"/>
          </p:cNvPicPr>
          <p:nvPr/>
        </p:nvPicPr>
        <p:blipFill>
          <a:blip r:embed="rId4"/>
          <a:stretch>
            <a:fillRect/>
          </a:stretch>
        </p:blipFill>
        <p:spPr>
          <a:xfrm>
            <a:off x="293002" y="6066367"/>
            <a:ext cx="617694" cy="617694"/>
          </a:xfrm>
          <a:prstGeom prst="rect">
            <a:avLst/>
          </a:prstGeom>
        </p:spPr>
      </p:pic>
      <p:pic>
        <p:nvPicPr>
          <p:cNvPr id="2" name="Picture 1">
            <a:extLst>
              <a:ext uri="{FF2B5EF4-FFF2-40B4-BE49-F238E27FC236}">
                <a16:creationId xmlns:a16="http://schemas.microsoft.com/office/drawing/2014/main" id="{22AF4C26-FB9B-D9FD-D5D7-8B6FAB5291D4}"/>
              </a:ext>
            </a:extLst>
          </p:cNvPr>
          <p:cNvPicPr>
            <a:picLocks noChangeAspect="1"/>
          </p:cNvPicPr>
          <p:nvPr/>
        </p:nvPicPr>
        <p:blipFill>
          <a:blip r:embed="rId5"/>
          <a:stretch>
            <a:fillRect/>
          </a:stretch>
        </p:blipFill>
        <p:spPr>
          <a:xfrm>
            <a:off x="927638" y="1308493"/>
            <a:ext cx="641895" cy="650454"/>
          </a:xfrm>
          <a:prstGeom prst="rect">
            <a:avLst/>
          </a:prstGeom>
        </p:spPr>
      </p:pic>
      <p:pic>
        <p:nvPicPr>
          <p:cNvPr id="18" name="Picture 17">
            <a:extLst>
              <a:ext uri="{FF2B5EF4-FFF2-40B4-BE49-F238E27FC236}">
                <a16:creationId xmlns:a16="http://schemas.microsoft.com/office/drawing/2014/main" id="{D3819FC1-5796-9900-DF94-C466D7FC53E7}"/>
              </a:ext>
            </a:extLst>
          </p:cNvPr>
          <p:cNvPicPr>
            <a:picLocks noChangeAspect="1"/>
          </p:cNvPicPr>
          <p:nvPr/>
        </p:nvPicPr>
        <p:blipFill>
          <a:blip r:embed="rId6"/>
          <a:stretch>
            <a:fillRect/>
          </a:stretch>
        </p:blipFill>
        <p:spPr>
          <a:xfrm>
            <a:off x="7768029" y="1705231"/>
            <a:ext cx="3374104" cy="458379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F9FE062-6A7B-5D93-98A0-A94B2219A5D0}"/>
              </a:ext>
            </a:extLst>
          </p:cNvPr>
          <p:cNvPicPr>
            <a:picLocks noChangeAspect="1"/>
          </p:cNvPicPr>
          <p:nvPr/>
        </p:nvPicPr>
        <p:blipFill>
          <a:blip r:embed="rId7"/>
          <a:stretch>
            <a:fillRect/>
          </a:stretch>
        </p:blipFill>
        <p:spPr>
          <a:xfrm>
            <a:off x="11443414" y="6163759"/>
            <a:ext cx="601771" cy="601771"/>
          </a:xfrm>
          <a:prstGeom prst="rect">
            <a:avLst/>
          </a:prstGeom>
        </p:spPr>
      </p:pic>
    </p:spTree>
    <p:extLst>
      <p:ext uri="{BB962C8B-B14F-4D97-AF65-F5344CB8AC3E}">
        <p14:creationId xmlns:p14="http://schemas.microsoft.com/office/powerpoint/2010/main" val="249395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8EBFE-A235-17A3-ACCB-8ECE80D9AF12}"/>
              </a:ext>
            </a:extLst>
          </p:cNvPr>
          <p:cNvPicPr>
            <a:picLocks noChangeAspect="1"/>
          </p:cNvPicPr>
          <p:nvPr/>
        </p:nvPicPr>
        <p:blipFill>
          <a:blip r:embed="rId2"/>
          <a:stretch>
            <a:fillRect/>
          </a:stretch>
        </p:blipFill>
        <p:spPr>
          <a:xfrm>
            <a:off x="1946212" y="2571083"/>
            <a:ext cx="2641664" cy="3765581"/>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D8CF39EB-C97D-6EAE-1400-71D666363174}"/>
              </a:ext>
            </a:extLst>
          </p:cNvPr>
          <p:cNvPicPr>
            <a:picLocks noChangeAspect="1"/>
          </p:cNvPicPr>
          <p:nvPr/>
        </p:nvPicPr>
        <p:blipFill rotWithShape="1">
          <a:blip r:embed="rId3"/>
          <a:srcRect l="7459" t="18981" r="9362" b="29072"/>
          <a:stretch/>
        </p:blipFill>
        <p:spPr>
          <a:xfrm>
            <a:off x="8466667" y="130014"/>
            <a:ext cx="3545564" cy="1110580"/>
          </a:xfrm>
          <a:prstGeom prst="rect">
            <a:avLst/>
          </a:prstGeom>
        </p:spPr>
      </p:pic>
      <p:sp>
        <p:nvSpPr>
          <p:cNvPr id="3" name="Subtitle 2">
            <a:extLst>
              <a:ext uri="{FF2B5EF4-FFF2-40B4-BE49-F238E27FC236}">
                <a16:creationId xmlns:a16="http://schemas.microsoft.com/office/drawing/2014/main" id="{F9DE533E-0211-1C6E-9B30-1A46000D8E22}"/>
              </a:ext>
            </a:extLst>
          </p:cNvPr>
          <p:cNvSpPr>
            <a:spLocks noGrp="1"/>
          </p:cNvSpPr>
          <p:nvPr>
            <p:ph type="subTitle" idx="1"/>
          </p:nvPr>
        </p:nvSpPr>
        <p:spPr>
          <a:xfrm>
            <a:off x="557212" y="661816"/>
            <a:ext cx="11077575" cy="5370512"/>
          </a:xfrm>
        </p:spPr>
        <p:txBody>
          <a:bodyPr>
            <a:noAutofit/>
          </a:bodyPr>
          <a:lstStyle/>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marL="342900" indent="-342900" algn="l">
              <a:spcBef>
                <a:spcPts val="0"/>
              </a:spcBef>
              <a:buFontTx/>
              <a:buChar char="-"/>
            </a:pPr>
            <a:endParaRPr lang="en-US" sz="1800" dirty="0">
              <a:latin typeface="Arial" panose="020B0604020202020204" pitchFamily="34" charset="0"/>
              <a:cs typeface="Arial" panose="020B0604020202020204" pitchFamily="34" charset="0"/>
            </a:endParaRPr>
          </a:p>
          <a:p>
            <a:pPr marL="342900" indent="-342900" algn="l">
              <a:buFontTx/>
              <a:buChar char="-"/>
            </a:pPr>
            <a:endParaRPr lang="en-GB" sz="1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3D82F3D-E3BC-1B3E-C2D6-173F95618CD1}"/>
              </a:ext>
            </a:extLst>
          </p:cNvPr>
          <p:cNvPicPr>
            <a:picLocks noChangeAspect="1"/>
          </p:cNvPicPr>
          <p:nvPr/>
        </p:nvPicPr>
        <p:blipFill>
          <a:blip r:embed="rId4"/>
          <a:stretch>
            <a:fillRect/>
          </a:stretch>
        </p:blipFill>
        <p:spPr>
          <a:xfrm>
            <a:off x="127331" y="6163759"/>
            <a:ext cx="601771" cy="601771"/>
          </a:xfrm>
          <a:prstGeom prst="rect">
            <a:avLst/>
          </a:prstGeom>
        </p:spPr>
      </p:pic>
      <p:pic>
        <p:nvPicPr>
          <p:cNvPr id="12" name="Picture 11">
            <a:extLst>
              <a:ext uri="{FF2B5EF4-FFF2-40B4-BE49-F238E27FC236}">
                <a16:creationId xmlns:a16="http://schemas.microsoft.com/office/drawing/2014/main" id="{8D43E9AA-F5B4-DDDD-C8B4-94F4173CB561}"/>
              </a:ext>
            </a:extLst>
          </p:cNvPr>
          <p:cNvPicPr>
            <a:picLocks noChangeAspect="1"/>
          </p:cNvPicPr>
          <p:nvPr/>
        </p:nvPicPr>
        <p:blipFill>
          <a:blip r:embed="rId5"/>
          <a:stretch>
            <a:fillRect/>
          </a:stretch>
        </p:blipFill>
        <p:spPr>
          <a:xfrm>
            <a:off x="969065" y="357480"/>
            <a:ext cx="534746" cy="541876"/>
          </a:xfrm>
          <a:prstGeom prst="rect">
            <a:avLst/>
          </a:prstGeom>
        </p:spPr>
      </p:pic>
      <p:sp>
        <p:nvSpPr>
          <p:cNvPr id="9" name="TextBox 8">
            <a:extLst>
              <a:ext uri="{FF2B5EF4-FFF2-40B4-BE49-F238E27FC236}">
                <a16:creationId xmlns:a16="http://schemas.microsoft.com/office/drawing/2014/main" id="{3CAE6D98-A098-307F-232D-3528A6DC7FE7}"/>
              </a:ext>
            </a:extLst>
          </p:cNvPr>
          <p:cNvSpPr txBox="1"/>
          <p:nvPr/>
        </p:nvSpPr>
        <p:spPr>
          <a:xfrm>
            <a:off x="1478428" y="467261"/>
            <a:ext cx="5840476"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Supporting patients during a medication review:</a:t>
            </a:r>
          </a:p>
        </p:txBody>
      </p:sp>
      <p:sp>
        <p:nvSpPr>
          <p:cNvPr id="13" name="TextBox 12">
            <a:extLst>
              <a:ext uri="{FF2B5EF4-FFF2-40B4-BE49-F238E27FC236}">
                <a16:creationId xmlns:a16="http://schemas.microsoft.com/office/drawing/2014/main" id="{685C008E-9830-3581-634A-F3FEB69E8022}"/>
              </a:ext>
            </a:extLst>
          </p:cNvPr>
          <p:cNvSpPr txBox="1"/>
          <p:nvPr/>
        </p:nvSpPr>
        <p:spPr>
          <a:xfrm>
            <a:off x="262452" y="1078107"/>
            <a:ext cx="5092715" cy="923330"/>
          </a:xfrm>
          <a:prstGeom prst="rect">
            <a:avLst/>
          </a:prstGeom>
          <a:noFill/>
        </p:spPr>
        <p:txBody>
          <a:bodyPr wrap="square">
            <a:spAutoFit/>
          </a:bodyPr>
          <a:lstStyle/>
          <a:p>
            <a:r>
              <a:rPr lang="en-US" dirty="0">
                <a:solidFill>
                  <a:schemeClr val="accent1"/>
                </a:solidFill>
                <a:latin typeface="Arial" panose="020B0604020202020204" pitchFamily="34" charset="0"/>
                <a:cs typeface="Arial" panose="020B0604020202020204" pitchFamily="34" charset="0"/>
              </a:rPr>
              <a:t>Safely stopping your medicine patient leaflet </a:t>
            </a:r>
            <a:r>
              <a:rPr lang="en-US" dirty="0">
                <a:latin typeface="Arial" panose="020B0604020202020204" pitchFamily="34" charset="0"/>
                <a:cs typeface="Arial" panose="020B0604020202020204" pitchFamily="34" charset="0"/>
              </a:rPr>
              <a:t>for patients when there is an agreement that a medicine is to be stopped, or gradually stopped.</a:t>
            </a:r>
          </a:p>
        </p:txBody>
      </p:sp>
      <p:pic>
        <p:nvPicPr>
          <p:cNvPr id="14" name="Picture 13">
            <a:extLst>
              <a:ext uri="{FF2B5EF4-FFF2-40B4-BE49-F238E27FC236}">
                <a16:creationId xmlns:a16="http://schemas.microsoft.com/office/drawing/2014/main" id="{7E926CD4-AF6A-8993-BF16-3D476940B838}"/>
              </a:ext>
            </a:extLst>
          </p:cNvPr>
          <p:cNvPicPr>
            <a:picLocks noChangeAspect="1"/>
          </p:cNvPicPr>
          <p:nvPr/>
        </p:nvPicPr>
        <p:blipFill>
          <a:blip r:embed="rId6"/>
          <a:stretch>
            <a:fillRect/>
          </a:stretch>
        </p:blipFill>
        <p:spPr>
          <a:xfrm>
            <a:off x="482874" y="2180188"/>
            <a:ext cx="2926677" cy="3765580"/>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6DBE3CD2-40D6-105E-8C1B-CED789506229}"/>
              </a:ext>
            </a:extLst>
          </p:cNvPr>
          <p:cNvPicPr>
            <a:picLocks noChangeAspect="1"/>
          </p:cNvPicPr>
          <p:nvPr/>
        </p:nvPicPr>
        <p:blipFill>
          <a:blip r:embed="rId7"/>
          <a:stretch>
            <a:fillRect/>
          </a:stretch>
        </p:blipFill>
        <p:spPr>
          <a:xfrm>
            <a:off x="5726131" y="1665792"/>
            <a:ext cx="3152491" cy="4432251"/>
          </a:xfrm>
          <a:prstGeom prst="rect">
            <a:avLst/>
          </a:prstGeom>
          <a:ln>
            <a:noFill/>
          </a:ln>
          <a:effectLst>
            <a:outerShdw blurRad="190500" algn="tl" rotWithShape="0">
              <a:srgbClr val="000000">
                <a:alpha val="70000"/>
              </a:srgbClr>
            </a:outerShdw>
          </a:effectLst>
        </p:spPr>
      </p:pic>
      <p:sp>
        <p:nvSpPr>
          <p:cNvPr id="17" name="TextBox 16">
            <a:extLst>
              <a:ext uri="{FF2B5EF4-FFF2-40B4-BE49-F238E27FC236}">
                <a16:creationId xmlns:a16="http://schemas.microsoft.com/office/drawing/2014/main" id="{068B375E-C076-A510-5282-E15DCE5F1733}"/>
              </a:ext>
            </a:extLst>
          </p:cNvPr>
          <p:cNvSpPr txBox="1"/>
          <p:nvPr/>
        </p:nvSpPr>
        <p:spPr>
          <a:xfrm>
            <a:off x="8951907" y="1575712"/>
            <a:ext cx="2871602" cy="2800767"/>
          </a:xfrm>
          <a:prstGeom prst="rect">
            <a:avLst/>
          </a:prstGeom>
          <a:noFill/>
        </p:spPr>
        <p:txBody>
          <a:bodyPr wrap="square" rtlCol="0">
            <a:spAutoFit/>
          </a:bodyPr>
          <a:lstStyle/>
          <a:p>
            <a:r>
              <a:rPr lang="en-US" dirty="0">
                <a:solidFill>
                  <a:srgbClr val="FF3399"/>
                </a:solidFill>
                <a:latin typeface="Arial" panose="020B0604020202020204" pitchFamily="34" charset="0"/>
                <a:cs typeface="Arial" panose="020B0604020202020204" pitchFamily="34" charset="0"/>
              </a:rPr>
              <a:t>Me and My Medicines Communication Charter</a:t>
            </a:r>
            <a:r>
              <a:rPr lang="en-US" dirty="0">
                <a:latin typeface="Arial" panose="020B0604020202020204" pitchFamily="34" charset="0"/>
                <a:cs typeface="Arial" panose="020B0604020202020204" pitchFamily="34" charset="0"/>
              </a:rPr>
              <a:t>, a patient led, co-produced public information approach to encourage better conversations about medicines between patients and healthcare professionals. </a:t>
            </a:r>
            <a:r>
              <a:rPr lang="en-US" sz="1400" dirty="0">
                <a:latin typeface="Arial" panose="020B0604020202020204" pitchFamily="34" charset="0"/>
                <a:cs typeface="Arial" panose="020B0604020202020204" pitchFamily="34" charset="0"/>
                <a:hlinkClick r:id="rId8"/>
              </a:rPr>
              <a:t>https://meandmymedicines.org.uk</a:t>
            </a:r>
            <a:r>
              <a:rPr lang="en-US" sz="1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A4F4517-C1E6-00A2-2D50-983AA7B995FB}"/>
              </a:ext>
            </a:extLst>
          </p:cNvPr>
          <p:cNvPicPr>
            <a:picLocks noChangeAspect="1"/>
          </p:cNvPicPr>
          <p:nvPr/>
        </p:nvPicPr>
        <p:blipFill>
          <a:blip r:embed="rId9"/>
          <a:stretch>
            <a:fillRect/>
          </a:stretch>
        </p:blipFill>
        <p:spPr>
          <a:xfrm>
            <a:off x="11443414" y="6163759"/>
            <a:ext cx="601771" cy="601771"/>
          </a:xfrm>
          <a:prstGeom prst="rect">
            <a:avLst/>
          </a:prstGeom>
        </p:spPr>
      </p:pic>
    </p:spTree>
    <p:extLst>
      <p:ext uri="{BB962C8B-B14F-4D97-AF65-F5344CB8AC3E}">
        <p14:creationId xmlns:p14="http://schemas.microsoft.com/office/powerpoint/2010/main" val="347378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489DF-4DA1-EB40-ACB9-6FD5F3C31E25}"/>
              </a:ext>
            </a:extLst>
          </p:cNvPr>
          <p:cNvPicPr>
            <a:picLocks noChangeAspect="1"/>
          </p:cNvPicPr>
          <p:nvPr/>
        </p:nvPicPr>
        <p:blipFill>
          <a:blip r:embed="rId2"/>
          <a:stretch>
            <a:fillRect/>
          </a:stretch>
        </p:blipFill>
        <p:spPr>
          <a:xfrm>
            <a:off x="3391994" y="1885951"/>
            <a:ext cx="3308263" cy="4678180"/>
          </a:xfrm>
          <a:prstGeom prst="rect">
            <a:avLst/>
          </a:prstGeom>
        </p:spPr>
      </p:pic>
      <p:sp>
        <p:nvSpPr>
          <p:cNvPr id="3" name="Subtitle 2">
            <a:extLst>
              <a:ext uri="{FF2B5EF4-FFF2-40B4-BE49-F238E27FC236}">
                <a16:creationId xmlns:a16="http://schemas.microsoft.com/office/drawing/2014/main" id="{F9DE533E-0211-1C6E-9B30-1A46000D8E22}"/>
              </a:ext>
            </a:extLst>
          </p:cNvPr>
          <p:cNvSpPr>
            <a:spLocks noGrp="1"/>
          </p:cNvSpPr>
          <p:nvPr>
            <p:ph type="subTitle" idx="1"/>
          </p:nvPr>
        </p:nvSpPr>
        <p:spPr>
          <a:xfrm>
            <a:off x="557212" y="661816"/>
            <a:ext cx="11077575" cy="5370512"/>
          </a:xfrm>
        </p:spPr>
        <p:txBody>
          <a:bodyPr>
            <a:noAutofit/>
          </a:bodyPr>
          <a:lstStyle/>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algn="l">
              <a:spcBef>
                <a:spcPts val="0"/>
              </a:spcBef>
            </a:pPr>
            <a:endParaRPr lang="en-US" sz="1800" dirty="0">
              <a:latin typeface="Arial" panose="020B0604020202020204" pitchFamily="34" charset="0"/>
              <a:cs typeface="Arial" panose="020B0604020202020204" pitchFamily="34" charset="0"/>
            </a:endParaRPr>
          </a:p>
          <a:p>
            <a:pPr marL="342900" indent="-342900" algn="l">
              <a:spcBef>
                <a:spcPts val="0"/>
              </a:spcBef>
              <a:buFontTx/>
              <a:buChar char="-"/>
            </a:pPr>
            <a:endParaRPr lang="en-US"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06C6F58-8F59-CFEB-6E8D-52E22B0BF64C}"/>
              </a:ext>
            </a:extLst>
          </p:cNvPr>
          <p:cNvSpPr txBox="1"/>
          <p:nvPr/>
        </p:nvSpPr>
        <p:spPr>
          <a:xfrm>
            <a:off x="7011067" y="1547372"/>
            <a:ext cx="4316124" cy="5262979"/>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Patient survey </a:t>
            </a:r>
            <a:r>
              <a:rPr lang="en-US" sz="1600" dirty="0">
                <a:latin typeface="Arial" panose="020B0604020202020204" pitchFamily="34" charset="0"/>
                <a:cs typeface="Arial" panose="020B0604020202020204" pitchFamily="34" charset="0"/>
              </a:rPr>
              <a:t>for gathering feedback on the usefulness of the materials in preparing them for a medication review.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3"/>
              </a:rPr>
              <a:t>https://survey.zohopublic.eu/zs/SNBjOu</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FREEPOST address now available to return patient surveys to - ‘</a:t>
            </a:r>
            <a:r>
              <a:rPr lang="en-US" sz="1600" b="1" dirty="0">
                <a:latin typeface="Arial" panose="020B0604020202020204" pitchFamily="34" charset="0"/>
                <a:cs typeface="Arial" panose="020B0604020202020204" pitchFamily="34" charset="0"/>
              </a:rPr>
              <a:t>FREEPOST Polypharmacy Patient Feedback’.</a:t>
            </a:r>
          </a:p>
          <a:p>
            <a:endParaRPr lang="en-US" sz="1600" dirty="0">
              <a:latin typeface="Arial" panose="020B0604020202020204" pitchFamily="34" charset="0"/>
              <a:cs typeface="Arial" panose="020B0604020202020204" pitchFamily="34" charset="0"/>
            </a:endParaRPr>
          </a:p>
          <a:p>
            <a:r>
              <a:rPr lang="en-US" sz="1600" dirty="0">
                <a:solidFill>
                  <a:schemeClr val="accent1"/>
                </a:solidFill>
                <a:latin typeface="Arial" panose="020B0604020202020204" pitchFamily="34" charset="0"/>
                <a:cs typeface="Arial" panose="020B0604020202020204" pitchFamily="34" charset="0"/>
              </a:rPr>
              <a:t>Clinician survey </a:t>
            </a:r>
            <a:r>
              <a:rPr lang="en-US" sz="1600" dirty="0">
                <a:latin typeface="Arial" panose="020B0604020202020204" pitchFamily="34" charset="0"/>
                <a:cs typeface="Arial" panose="020B0604020202020204" pitchFamily="34" charset="0"/>
              </a:rPr>
              <a:t>for feedback on the usefulness of the materials would also be appreciated - </a:t>
            </a:r>
            <a:r>
              <a:rPr lang="en-GB" sz="1600" dirty="0">
                <a:latin typeface="Arial" panose="020B0604020202020204" pitchFamily="34" charset="0"/>
                <a:cs typeface="Arial" panose="020B0604020202020204" pitchFamily="34" charset="0"/>
                <a:hlinkClick r:id="rId4"/>
              </a:rPr>
              <a:t>Polypharmacy SMR Patient Resources Clinician Survey (zohopublic.eu)</a:t>
            </a:r>
            <a:endParaRPr lang="en-US" sz="1600" dirty="0">
              <a:highlight>
                <a:srgbClr val="FFFF00"/>
              </a:highlight>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8BE94F7-14AD-B2CE-4C30-27D180B02367}"/>
              </a:ext>
            </a:extLst>
          </p:cNvPr>
          <p:cNvPicPr>
            <a:picLocks noChangeAspect="1"/>
          </p:cNvPicPr>
          <p:nvPr/>
        </p:nvPicPr>
        <p:blipFill>
          <a:blip r:embed="rId5"/>
          <a:stretch>
            <a:fillRect/>
          </a:stretch>
        </p:blipFill>
        <p:spPr>
          <a:xfrm>
            <a:off x="7120899" y="2887186"/>
            <a:ext cx="3048000" cy="1435302"/>
          </a:xfrm>
          <a:prstGeom prst="rect">
            <a:avLst/>
          </a:prstGeom>
        </p:spPr>
      </p:pic>
      <p:pic>
        <p:nvPicPr>
          <p:cNvPr id="11" name="Picture 10">
            <a:extLst>
              <a:ext uri="{FF2B5EF4-FFF2-40B4-BE49-F238E27FC236}">
                <a16:creationId xmlns:a16="http://schemas.microsoft.com/office/drawing/2014/main" id="{53D82F3D-E3BC-1B3E-C2D6-173F95618CD1}"/>
              </a:ext>
            </a:extLst>
          </p:cNvPr>
          <p:cNvPicPr>
            <a:picLocks noChangeAspect="1"/>
          </p:cNvPicPr>
          <p:nvPr/>
        </p:nvPicPr>
        <p:blipFill>
          <a:blip r:embed="rId6"/>
          <a:stretch>
            <a:fillRect/>
          </a:stretch>
        </p:blipFill>
        <p:spPr>
          <a:xfrm>
            <a:off x="273615" y="6032328"/>
            <a:ext cx="598346" cy="598346"/>
          </a:xfrm>
          <a:prstGeom prst="rect">
            <a:avLst/>
          </a:prstGeom>
        </p:spPr>
      </p:pic>
      <p:pic>
        <p:nvPicPr>
          <p:cNvPr id="12" name="Picture 11">
            <a:extLst>
              <a:ext uri="{FF2B5EF4-FFF2-40B4-BE49-F238E27FC236}">
                <a16:creationId xmlns:a16="http://schemas.microsoft.com/office/drawing/2014/main" id="{8D43E9AA-F5B4-DDDD-C8B4-94F4173CB561}"/>
              </a:ext>
            </a:extLst>
          </p:cNvPr>
          <p:cNvPicPr>
            <a:picLocks noChangeAspect="1"/>
          </p:cNvPicPr>
          <p:nvPr/>
        </p:nvPicPr>
        <p:blipFill>
          <a:blip r:embed="rId7"/>
          <a:stretch>
            <a:fillRect/>
          </a:stretch>
        </p:blipFill>
        <p:spPr>
          <a:xfrm>
            <a:off x="867899" y="231165"/>
            <a:ext cx="674245" cy="683235"/>
          </a:xfrm>
          <a:prstGeom prst="rect">
            <a:avLst/>
          </a:prstGeom>
        </p:spPr>
      </p:pic>
      <p:sp>
        <p:nvSpPr>
          <p:cNvPr id="7" name="TextBox 6">
            <a:extLst>
              <a:ext uri="{FF2B5EF4-FFF2-40B4-BE49-F238E27FC236}">
                <a16:creationId xmlns:a16="http://schemas.microsoft.com/office/drawing/2014/main" id="{428EDD9C-350B-3519-2F2F-CDB8B1B00844}"/>
              </a:ext>
            </a:extLst>
          </p:cNvPr>
          <p:cNvSpPr txBox="1"/>
          <p:nvPr/>
        </p:nvSpPr>
        <p:spPr>
          <a:xfrm>
            <a:off x="1587637" y="413607"/>
            <a:ext cx="6160443"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Gathering feedback on the medication review:</a:t>
            </a:r>
          </a:p>
        </p:txBody>
      </p:sp>
      <p:pic>
        <p:nvPicPr>
          <p:cNvPr id="8" name="Picture 7">
            <a:extLst>
              <a:ext uri="{FF2B5EF4-FFF2-40B4-BE49-F238E27FC236}">
                <a16:creationId xmlns:a16="http://schemas.microsoft.com/office/drawing/2014/main" id="{0996C9DC-0716-3D90-453B-2A7BA586EE8A}"/>
              </a:ext>
            </a:extLst>
          </p:cNvPr>
          <p:cNvPicPr>
            <a:picLocks noChangeAspect="1"/>
          </p:cNvPicPr>
          <p:nvPr/>
        </p:nvPicPr>
        <p:blipFill>
          <a:blip r:embed="rId8"/>
          <a:stretch>
            <a:fillRect/>
          </a:stretch>
        </p:blipFill>
        <p:spPr>
          <a:xfrm>
            <a:off x="864809" y="1308147"/>
            <a:ext cx="2930669" cy="4047236"/>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0369E54B-A1EF-04AD-6BA7-AA61DF2E7634}"/>
              </a:ext>
            </a:extLst>
          </p:cNvPr>
          <p:cNvPicPr>
            <a:picLocks noChangeAspect="1"/>
          </p:cNvPicPr>
          <p:nvPr/>
        </p:nvPicPr>
        <p:blipFill rotWithShape="1">
          <a:blip r:embed="rId9"/>
          <a:srcRect l="7459" t="18981" r="9362" b="29072"/>
          <a:stretch/>
        </p:blipFill>
        <p:spPr>
          <a:xfrm>
            <a:off x="8466667" y="130014"/>
            <a:ext cx="3545564" cy="1110580"/>
          </a:xfrm>
          <a:prstGeom prst="rect">
            <a:avLst/>
          </a:prstGeom>
        </p:spPr>
      </p:pic>
      <p:pic>
        <p:nvPicPr>
          <p:cNvPr id="13" name="Picture 12">
            <a:extLst>
              <a:ext uri="{FF2B5EF4-FFF2-40B4-BE49-F238E27FC236}">
                <a16:creationId xmlns:a16="http://schemas.microsoft.com/office/drawing/2014/main" id="{B4EDBFAF-2A8D-8518-3B66-CE63B57EB5F9}"/>
              </a:ext>
            </a:extLst>
          </p:cNvPr>
          <p:cNvPicPr>
            <a:picLocks noChangeAspect="1"/>
          </p:cNvPicPr>
          <p:nvPr/>
        </p:nvPicPr>
        <p:blipFill>
          <a:blip r:embed="rId10"/>
          <a:stretch>
            <a:fillRect/>
          </a:stretch>
        </p:blipFill>
        <p:spPr>
          <a:xfrm>
            <a:off x="11443414" y="6163759"/>
            <a:ext cx="601771" cy="601771"/>
          </a:xfrm>
          <a:prstGeom prst="rect">
            <a:avLst/>
          </a:prstGeom>
        </p:spPr>
      </p:pic>
    </p:spTree>
    <p:extLst>
      <p:ext uri="{BB962C8B-B14F-4D97-AF65-F5344CB8AC3E}">
        <p14:creationId xmlns:p14="http://schemas.microsoft.com/office/powerpoint/2010/main" val="108846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DE533E-0211-1C6E-9B30-1A46000D8E22}"/>
              </a:ext>
            </a:extLst>
          </p:cNvPr>
          <p:cNvSpPr>
            <a:spLocks noGrp="1"/>
          </p:cNvSpPr>
          <p:nvPr>
            <p:ph type="subTitle" idx="1"/>
          </p:nvPr>
        </p:nvSpPr>
        <p:spPr>
          <a:xfrm>
            <a:off x="4264500" y="2834274"/>
            <a:ext cx="7465324" cy="3699876"/>
          </a:xfrm>
        </p:spPr>
        <p:txBody>
          <a:bodyPr>
            <a:noAutofit/>
          </a:bodyPr>
          <a:lstStyle/>
          <a:p>
            <a:pPr marL="285750" indent="-28575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An easy-read, audio version of the materials is available by scanning the QR code on each resource</a:t>
            </a:r>
          </a:p>
          <a:p>
            <a:pPr algn="l"/>
            <a:endParaRPr lang="en-US"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The resources are available in the following languages:</a:t>
            </a:r>
          </a:p>
          <a:p>
            <a:pPr lvl="2" algn="l">
              <a:spcBef>
                <a:spcPts val="0"/>
              </a:spcBef>
            </a:pPr>
            <a:r>
              <a:rPr lang="en-US" dirty="0">
                <a:latin typeface="Arial" panose="020B0604020202020204" pitchFamily="34" charset="0"/>
                <a:cs typeface="Arial" panose="020B0604020202020204" pitchFamily="34" charset="0"/>
              </a:rPr>
              <a:t>• Arabic</a:t>
            </a:r>
          </a:p>
          <a:p>
            <a:pPr lvl="2" algn="l">
              <a:spcBef>
                <a:spcPts val="0"/>
              </a:spcBef>
            </a:pPr>
            <a:r>
              <a:rPr lang="en-US" dirty="0">
                <a:latin typeface="Arial" panose="020B0604020202020204" pitchFamily="34" charset="0"/>
                <a:cs typeface="Arial" panose="020B0604020202020204" pitchFamily="34" charset="0"/>
              </a:rPr>
              <a:t>• Bengali</a:t>
            </a:r>
          </a:p>
          <a:p>
            <a:pPr lvl="2" algn="l">
              <a:spcBef>
                <a:spcPts val="0"/>
              </a:spcBef>
            </a:pPr>
            <a:r>
              <a:rPr lang="en-US" dirty="0">
                <a:latin typeface="Arial" panose="020B0604020202020204" pitchFamily="34" charset="0"/>
                <a:cs typeface="Arial" panose="020B0604020202020204" pitchFamily="34" charset="0"/>
              </a:rPr>
              <a:t>• Gujarati </a:t>
            </a:r>
          </a:p>
          <a:p>
            <a:pPr lvl="2" algn="l">
              <a:spcBef>
                <a:spcPts val="0"/>
              </a:spcBef>
            </a:pPr>
            <a:r>
              <a:rPr lang="en-US" dirty="0">
                <a:latin typeface="Arial" panose="020B0604020202020204" pitchFamily="34" charset="0"/>
                <a:cs typeface="Arial" panose="020B0604020202020204" pitchFamily="34" charset="0"/>
              </a:rPr>
              <a:t>• Polish</a:t>
            </a:r>
          </a:p>
          <a:p>
            <a:pPr lvl="2" algn="l">
              <a:spcBef>
                <a:spcPts val="0"/>
              </a:spcBef>
            </a:pPr>
            <a:r>
              <a:rPr lang="en-US" dirty="0">
                <a:latin typeface="Arial" panose="020B0604020202020204" pitchFamily="34" charset="0"/>
                <a:cs typeface="Arial" panose="020B0604020202020204" pitchFamily="34" charset="0"/>
              </a:rPr>
              <a:t>• Panjabi Gurmukhi</a:t>
            </a:r>
          </a:p>
          <a:p>
            <a:pPr lvl="2" algn="l">
              <a:spcBef>
                <a:spcPts val="0"/>
              </a:spcBef>
            </a:pPr>
            <a:r>
              <a:rPr lang="en-US" dirty="0">
                <a:latin typeface="Arial" panose="020B0604020202020204" pitchFamily="34" charset="0"/>
                <a:cs typeface="Arial" panose="020B0604020202020204" pitchFamily="34" charset="0"/>
              </a:rPr>
              <a:t>• Punjabi </a:t>
            </a:r>
            <a:r>
              <a:rPr lang="en-US" dirty="0" err="1">
                <a:latin typeface="Arial" panose="020B0604020202020204" pitchFamily="34" charset="0"/>
                <a:cs typeface="Arial" panose="020B0604020202020204" pitchFamily="34" charset="0"/>
              </a:rPr>
              <a:t>Shahmukhi</a:t>
            </a:r>
            <a:endParaRPr lang="en-US" dirty="0">
              <a:latin typeface="Arial" panose="020B0604020202020204" pitchFamily="34" charset="0"/>
              <a:cs typeface="Arial" panose="020B0604020202020204" pitchFamily="34" charset="0"/>
            </a:endParaRPr>
          </a:p>
          <a:p>
            <a:pPr lvl="2" algn="l">
              <a:spcBef>
                <a:spcPts val="0"/>
              </a:spcBef>
            </a:pPr>
            <a:r>
              <a:rPr lang="en-US" dirty="0">
                <a:latin typeface="Arial" panose="020B0604020202020204" pitchFamily="34" charset="0"/>
                <a:cs typeface="Arial" panose="020B0604020202020204" pitchFamily="34" charset="0"/>
              </a:rPr>
              <a:t>• Urdu</a:t>
            </a:r>
          </a:p>
          <a:p>
            <a:pPr lvl="2" algn="l">
              <a:spcBef>
                <a:spcPts val="0"/>
              </a:spcBef>
            </a:pPr>
            <a:r>
              <a:rPr lang="en-US" dirty="0">
                <a:latin typeface="Arial" panose="020B0604020202020204" pitchFamily="34" charset="0"/>
                <a:cs typeface="Arial" panose="020B0604020202020204" pitchFamily="34" charset="0"/>
              </a:rPr>
              <a:t>• Romanian</a:t>
            </a:r>
          </a:p>
          <a:p>
            <a:pPr lvl="2" algn="l">
              <a:spcBef>
                <a:spcPts val="0"/>
              </a:spcBef>
            </a:pPr>
            <a:r>
              <a:rPr lang="en-US" dirty="0">
                <a:latin typeface="Arial" panose="020B0604020202020204" pitchFamily="34" charset="0"/>
                <a:cs typeface="Arial" panose="020B0604020202020204" pitchFamily="34" charset="0"/>
              </a:rPr>
              <a:t>• Somali </a:t>
            </a:r>
          </a:p>
          <a:p>
            <a:pPr marL="342900" indent="-342900" algn="l">
              <a:buFontTx/>
              <a:buChar char="-"/>
            </a:pPr>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A037F8C-B664-9FFA-FC32-918B33FF5810}"/>
              </a:ext>
            </a:extLst>
          </p:cNvPr>
          <p:cNvPicPr>
            <a:picLocks noChangeAspect="1"/>
          </p:cNvPicPr>
          <p:nvPr/>
        </p:nvPicPr>
        <p:blipFill>
          <a:blip r:embed="rId2"/>
          <a:stretch>
            <a:fillRect/>
          </a:stretch>
        </p:blipFill>
        <p:spPr>
          <a:xfrm>
            <a:off x="353392" y="6018663"/>
            <a:ext cx="664379" cy="664379"/>
          </a:xfrm>
          <a:prstGeom prst="rect">
            <a:avLst/>
          </a:prstGeom>
        </p:spPr>
      </p:pic>
      <p:pic>
        <p:nvPicPr>
          <p:cNvPr id="7" name="Picture 6">
            <a:extLst>
              <a:ext uri="{FF2B5EF4-FFF2-40B4-BE49-F238E27FC236}">
                <a16:creationId xmlns:a16="http://schemas.microsoft.com/office/drawing/2014/main" id="{D02E5444-2E70-0BDD-3502-41F8FD0D1514}"/>
              </a:ext>
            </a:extLst>
          </p:cNvPr>
          <p:cNvPicPr>
            <a:picLocks noChangeAspect="1"/>
          </p:cNvPicPr>
          <p:nvPr/>
        </p:nvPicPr>
        <p:blipFill>
          <a:blip r:embed="rId3"/>
          <a:stretch>
            <a:fillRect/>
          </a:stretch>
        </p:blipFill>
        <p:spPr>
          <a:xfrm>
            <a:off x="11391899" y="6018663"/>
            <a:ext cx="685184" cy="685184"/>
          </a:xfrm>
          <a:prstGeom prst="rect">
            <a:avLst/>
          </a:prstGeom>
        </p:spPr>
      </p:pic>
      <p:pic>
        <p:nvPicPr>
          <p:cNvPr id="8" name="Picture 7">
            <a:extLst>
              <a:ext uri="{FF2B5EF4-FFF2-40B4-BE49-F238E27FC236}">
                <a16:creationId xmlns:a16="http://schemas.microsoft.com/office/drawing/2014/main" id="{320AFDB3-F988-1551-B209-68379D83E4E6}"/>
              </a:ext>
            </a:extLst>
          </p:cNvPr>
          <p:cNvPicPr>
            <a:picLocks noChangeAspect="1"/>
          </p:cNvPicPr>
          <p:nvPr/>
        </p:nvPicPr>
        <p:blipFill>
          <a:blip r:embed="rId4"/>
          <a:stretch>
            <a:fillRect/>
          </a:stretch>
        </p:blipFill>
        <p:spPr>
          <a:xfrm>
            <a:off x="261474" y="422176"/>
            <a:ext cx="3601252" cy="5168857"/>
          </a:xfrm>
          <a:prstGeom prst="rect">
            <a:avLst/>
          </a:prstGeom>
        </p:spPr>
      </p:pic>
      <p:pic>
        <p:nvPicPr>
          <p:cNvPr id="10" name="Picture 9">
            <a:extLst>
              <a:ext uri="{FF2B5EF4-FFF2-40B4-BE49-F238E27FC236}">
                <a16:creationId xmlns:a16="http://schemas.microsoft.com/office/drawing/2014/main" id="{7F2B1E53-4303-1F62-A5F4-9FBB936DA270}"/>
              </a:ext>
            </a:extLst>
          </p:cNvPr>
          <p:cNvPicPr>
            <a:picLocks noChangeAspect="1"/>
          </p:cNvPicPr>
          <p:nvPr/>
        </p:nvPicPr>
        <p:blipFill>
          <a:blip r:embed="rId5"/>
          <a:stretch>
            <a:fillRect/>
          </a:stretch>
        </p:blipFill>
        <p:spPr>
          <a:xfrm>
            <a:off x="7895496" y="4517851"/>
            <a:ext cx="1793240" cy="1635013"/>
          </a:xfrm>
          <a:prstGeom prst="rect">
            <a:avLst/>
          </a:prstGeom>
        </p:spPr>
      </p:pic>
      <p:pic>
        <p:nvPicPr>
          <p:cNvPr id="2" name="Picture 1">
            <a:extLst>
              <a:ext uri="{FF2B5EF4-FFF2-40B4-BE49-F238E27FC236}">
                <a16:creationId xmlns:a16="http://schemas.microsoft.com/office/drawing/2014/main" id="{118FBDAC-6F1C-4660-2017-DFE925B72160}"/>
              </a:ext>
            </a:extLst>
          </p:cNvPr>
          <p:cNvPicPr>
            <a:picLocks noChangeAspect="1"/>
          </p:cNvPicPr>
          <p:nvPr/>
        </p:nvPicPr>
        <p:blipFill rotWithShape="1">
          <a:blip r:embed="rId6"/>
          <a:srcRect l="7459" t="18981" r="9362" b="29072"/>
          <a:stretch/>
        </p:blipFill>
        <p:spPr>
          <a:xfrm>
            <a:off x="8466667" y="130014"/>
            <a:ext cx="3545564" cy="1110580"/>
          </a:xfrm>
          <a:prstGeom prst="rect">
            <a:avLst/>
          </a:prstGeom>
        </p:spPr>
      </p:pic>
      <p:sp>
        <p:nvSpPr>
          <p:cNvPr id="9" name="TextBox 8">
            <a:extLst>
              <a:ext uri="{FF2B5EF4-FFF2-40B4-BE49-F238E27FC236}">
                <a16:creationId xmlns:a16="http://schemas.microsoft.com/office/drawing/2014/main" id="{EC76FAF6-6C46-4CA9-AD97-0BB4EF134BED}"/>
              </a:ext>
            </a:extLst>
          </p:cNvPr>
          <p:cNvSpPr txBox="1"/>
          <p:nvPr/>
        </p:nvSpPr>
        <p:spPr>
          <a:xfrm>
            <a:off x="4264500" y="1575769"/>
            <a:ext cx="7207833" cy="923330"/>
          </a:xfrm>
          <a:prstGeom prst="rect">
            <a:avLst/>
          </a:prstGeom>
          <a:noFill/>
        </p:spPr>
        <p:txBody>
          <a:bodyPr wrap="square">
            <a:spAutoFit/>
          </a:bodyPr>
          <a:lstStyle/>
          <a:p>
            <a:pPr marL="285750" indent="-285750" algn="l">
              <a:buFont typeface="Wingdings" panose="05000000000000000000" pitchFamily="2" charset="2"/>
              <a:buChar char="Ø"/>
            </a:pPr>
            <a:r>
              <a:rPr lang="en-US" sz="1800" dirty="0">
                <a:latin typeface="Arial" panose="020B0604020202020204" pitchFamily="34" charset="0"/>
                <a:cs typeface="Arial" panose="020B0604020202020204" pitchFamily="34" charset="0"/>
              </a:rPr>
              <a:t>The materials are free to use and can be printed and used in paper format or shared electronically with patients via email, text or other electronic systems used within your workplace</a:t>
            </a:r>
          </a:p>
        </p:txBody>
      </p:sp>
    </p:spTree>
    <p:extLst>
      <p:ext uri="{BB962C8B-B14F-4D97-AF65-F5344CB8AC3E}">
        <p14:creationId xmlns:p14="http://schemas.microsoft.com/office/powerpoint/2010/main" val="1430146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299</Words>
  <Application>Microsoft Office PowerPoint</Application>
  <PresentationFormat>Widescreen</PresentationFormat>
  <Paragraphs>55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Ashworth</dc:creator>
  <cp:lastModifiedBy>Jane Ashworth</cp:lastModifiedBy>
  <cp:revision>4</cp:revision>
  <dcterms:created xsi:type="dcterms:W3CDTF">2023-08-18T12:49:20Z</dcterms:created>
  <dcterms:modified xsi:type="dcterms:W3CDTF">2023-10-12T16:09:02Z</dcterms:modified>
</cp:coreProperties>
</file>